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4630400" cy="8229600"/>
  <p:notesSz cx="8229600" cy="14630400"/>
  <p:embeddedFontLst>
    <p:embeddedFont>
      <p:font typeface="Bitter" panose="00000500000000000000" charset="0"/>
      <p:regular r:id="rId1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49" d="100"/>
          <a:sy n="49" d="100"/>
        </p:scale>
        <p:origin x="94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271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B1012"/>
          </a:solidFill>
          <a:ln/>
        </p:spPr>
      </p:sp>
      <p:sp>
        <p:nvSpPr>
          <p:cNvPr id="3" name="Shape 1"/>
          <p:cNvSpPr/>
          <p:nvPr/>
        </p:nvSpPr>
        <p:spPr>
          <a:xfrm>
            <a:off x="0" y="0"/>
            <a:ext cx="14630400" cy="8229600"/>
          </a:xfrm>
          <a:prstGeom prst="rect">
            <a:avLst/>
          </a:prstGeom>
          <a:solidFill>
            <a:srgbClr val="1C1D1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B1012"/>
          </a:solidFill>
          <a:ln/>
        </p:spPr>
      </p:sp>
      <p:sp>
        <p:nvSpPr>
          <p:cNvPr id="3" name="Shape 1"/>
          <p:cNvSpPr/>
          <p:nvPr/>
        </p:nvSpPr>
        <p:spPr>
          <a:xfrm>
            <a:off x="0" y="0"/>
            <a:ext cx="14630400" cy="8229600"/>
          </a:xfrm>
          <a:prstGeom prst="rect">
            <a:avLst/>
          </a:prstGeom>
          <a:solidFill>
            <a:srgbClr val="1C1D1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B1012"/>
          </a:solidFill>
          <a:ln/>
        </p:spPr>
      </p:sp>
      <p:sp>
        <p:nvSpPr>
          <p:cNvPr id="3" name="Shape 1"/>
          <p:cNvSpPr/>
          <p:nvPr/>
        </p:nvSpPr>
        <p:spPr>
          <a:xfrm>
            <a:off x="0" y="0"/>
            <a:ext cx="14630400" cy="8229600"/>
          </a:xfrm>
          <a:prstGeom prst="rect">
            <a:avLst/>
          </a:prstGeom>
          <a:solidFill>
            <a:srgbClr val="1C1D1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B1012"/>
          </a:solidFill>
          <a:ln/>
        </p:spPr>
      </p:sp>
      <p:sp>
        <p:nvSpPr>
          <p:cNvPr id="3" name="Shape 1"/>
          <p:cNvSpPr/>
          <p:nvPr/>
        </p:nvSpPr>
        <p:spPr>
          <a:xfrm>
            <a:off x="0" y="0"/>
            <a:ext cx="14630400" cy="8229600"/>
          </a:xfrm>
          <a:prstGeom prst="rect">
            <a:avLst/>
          </a:prstGeom>
          <a:solidFill>
            <a:srgbClr val="1C1D1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B1012"/>
          </a:solidFill>
          <a:ln/>
        </p:spPr>
      </p:sp>
      <p:sp>
        <p:nvSpPr>
          <p:cNvPr id="3" name="Shape 1"/>
          <p:cNvSpPr/>
          <p:nvPr/>
        </p:nvSpPr>
        <p:spPr>
          <a:xfrm>
            <a:off x="0" y="0"/>
            <a:ext cx="14630400" cy="8229600"/>
          </a:xfrm>
          <a:prstGeom prst="rect">
            <a:avLst/>
          </a:prstGeom>
          <a:solidFill>
            <a:srgbClr val="1C1D1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B1012"/>
          </a:solidFill>
          <a:ln/>
        </p:spPr>
      </p:sp>
      <p:sp>
        <p:nvSpPr>
          <p:cNvPr id="3" name="Shape 1"/>
          <p:cNvSpPr/>
          <p:nvPr/>
        </p:nvSpPr>
        <p:spPr>
          <a:xfrm>
            <a:off x="0" y="0"/>
            <a:ext cx="14630400" cy="8229600"/>
          </a:xfrm>
          <a:prstGeom prst="rect">
            <a:avLst/>
          </a:prstGeom>
          <a:solidFill>
            <a:srgbClr val="1C1D1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B1012"/>
          </a:solidFill>
          <a:ln/>
        </p:spPr>
      </p:sp>
      <p:sp>
        <p:nvSpPr>
          <p:cNvPr id="3" name="Shape 1"/>
          <p:cNvSpPr/>
          <p:nvPr/>
        </p:nvSpPr>
        <p:spPr>
          <a:xfrm>
            <a:off x="0" y="0"/>
            <a:ext cx="14630400" cy="8229600"/>
          </a:xfrm>
          <a:prstGeom prst="rect">
            <a:avLst/>
          </a:prstGeom>
          <a:solidFill>
            <a:srgbClr val="1C1D1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B1012"/>
          </a:solidFill>
          <a:ln/>
        </p:spPr>
      </p:sp>
      <p:sp>
        <p:nvSpPr>
          <p:cNvPr id="3" name="Shape 1"/>
          <p:cNvSpPr/>
          <p:nvPr/>
        </p:nvSpPr>
        <p:spPr>
          <a:xfrm>
            <a:off x="0" y="0"/>
            <a:ext cx="14630400" cy="8229600"/>
          </a:xfrm>
          <a:prstGeom prst="rect">
            <a:avLst/>
          </a:prstGeom>
          <a:solidFill>
            <a:srgbClr val="1C1D1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B1012"/>
          </a:solidFill>
          <a:ln/>
        </p:spPr>
      </p:sp>
      <p:sp>
        <p:nvSpPr>
          <p:cNvPr id="3" name="Shape 1"/>
          <p:cNvSpPr/>
          <p:nvPr/>
        </p:nvSpPr>
        <p:spPr>
          <a:xfrm>
            <a:off x="0" y="0"/>
            <a:ext cx="14630400" cy="8229600"/>
          </a:xfrm>
          <a:prstGeom prst="rect">
            <a:avLst/>
          </a:prstGeom>
          <a:solidFill>
            <a:srgbClr val="1C1D1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B1012"/>
          </a:solidFill>
          <a:ln/>
        </p:spPr>
      </p:sp>
      <p:sp>
        <p:nvSpPr>
          <p:cNvPr id="3" name="Shape 1"/>
          <p:cNvSpPr/>
          <p:nvPr/>
        </p:nvSpPr>
        <p:spPr>
          <a:xfrm>
            <a:off x="0" y="0"/>
            <a:ext cx="14630400" cy="8229600"/>
          </a:xfrm>
          <a:prstGeom prst="rect">
            <a:avLst/>
          </a:prstGeom>
          <a:solidFill>
            <a:srgbClr val="1C1D1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svg"/><Relationship Id="rId2" Type="http://schemas.openxmlformats.org/officeDocument/2006/relationships/notesSlide" Target="../notesSlides/notesSlide2.xml"/><Relationship Id="rId16" Type="http://schemas.openxmlformats.org/officeDocument/2006/relationships/image" Target="../media/image16.png"/><Relationship Id="rId20" Type="http://schemas.openxmlformats.org/officeDocument/2006/relationships/image" Target="../media/image20.svg"/><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sv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280190" y="1789611"/>
            <a:ext cx="7556421" cy="1775120"/>
          </a:xfrm>
          <a:prstGeom prst="rect">
            <a:avLst/>
          </a:prstGeom>
          <a:noFill/>
          <a:ln/>
        </p:spPr>
        <p:txBody>
          <a:bodyPr wrap="square" lIns="0" tIns="0" rIns="0" bIns="0" rtlCol="0" anchor="t"/>
          <a:lstStyle/>
          <a:p>
            <a:r>
              <a:rPr lang="en-GB" sz="3600" b="1" dirty="0">
                <a:solidFill>
                  <a:schemeClr val="bg1"/>
                </a:solidFill>
              </a:rPr>
              <a:t>BST 405: DIGITAL APPLICATION IN TAX PRACTICE AND ADMINISTRATION II (1, 4, 3)</a:t>
            </a:r>
            <a:endParaRPr lang="en-US" sz="3600" dirty="0">
              <a:solidFill>
                <a:schemeClr val="bg1"/>
              </a:solidFill>
            </a:endParaRPr>
          </a:p>
        </p:txBody>
      </p:sp>
      <p:sp>
        <p:nvSpPr>
          <p:cNvPr id="4" name="Text 1"/>
          <p:cNvSpPr/>
          <p:nvPr/>
        </p:nvSpPr>
        <p:spPr>
          <a:xfrm>
            <a:off x="6280190" y="3904893"/>
            <a:ext cx="7556421" cy="2177415"/>
          </a:xfrm>
          <a:prstGeom prst="rect">
            <a:avLst/>
          </a:prstGeom>
          <a:noFill/>
          <a:ln/>
        </p:spPr>
        <p:txBody>
          <a:bodyPr wrap="square" lIns="0" tIns="0" rIns="0" bIns="0" rtlCol="0" anchor="t"/>
          <a:lstStyle/>
          <a:p>
            <a:pPr marL="0" indent="0" algn="l">
              <a:lnSpc>
                <a:spcPts val="2850"/>
              </a:lnSpc>
              <a:buNone/>
            </a:pPr>
            <a:r>
              <a:rPr lang="en-US" sz="1750" dirty="0">
                <a:solidFill>
                  <a:srgbClr val="C2C4B5"/>
                </a:solidFill>
                <a:latin typeface="+mj-lt"/>
                <a:ea typeface="Bitter" pitchFamily="34" charset="-122"/>
                <a:cs typeface="Bitter" pitchFamily="34" charset="-120"/>
              </a:rPr>
              <a:t>Welcome to a course designed for BSC Taxation  students and early-career tax professionals. This program will equip you with the essential knowledge and practical skills to navigate the complex landscape of digital taxation. We'll delve into compliance frameworks, technological solutions, and emerging trends to prepare you for the future of tax.</a:t>
            </a:r>
            <a:endParaRPr lang="en-US" sz="1750" dirty="0">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1423749" y="512207"/>
            <a:ext cx="4734758" cy="465653"/>
          </a:xfrm>
          <a:prstGeom prst="rect">
            <a:avLst/>
          </a:prstGeom>
          <a:noFill/>
          <a:ln/>
        </p:spPr>
        <p:txBody>
          <a:bodyPr wrap="none" lIns="0" tIns="0" rIns="0" bIns="0" rtlCol="0" anchor="t"/>
          <a:lstStyle/>
          <a:p>
            <a:pPr marL="0" indent="0" algn="l">
              <a:lnSpc>
                <a:spcPts val="3650"/>
              </a:lnSpc>
              <a:buNone/>
            </a:pPr>
            <a:r>
              <a:rPr lang="en-US" sz="2900" b="1" dirty="0">
                <a:solidFill>
                  <a:srgbClr val="E1E5CD"/>
                </a:solidFill>
                <a:latin typeface="Outfit Bold" pitchFamily="34" charset="0"/>
                <a:ea typeface="Outfit Bold" pitchFamily="34" charset="-122"/>
                <a:cs typeface="Outfit Bold" pitchFamily="34" charset="-120"/>
              </a:rPr>
              <a:t>Essential Reading Materials</a:t>
            </a:r>
            <a:endParaRPr lang="en-US" sz="2900" dirty="0"/>
          </a:p>
        </p:txBody>
      </p:sp>
      <p:sp>
        <p:nvSpPr>
          <p:cNvPr id="3" name="Text 1"/>
          <p:cNvSpPr/>
          <p:nvPr/>
        </p:nvSpPr>
        <p:spPr>
          <a:xfrm>
            <a:off x="1423749" y="1350407"/>
            <a:ext cx="11782901" cy="596265"/>
          </a:xfrm>
          <a:prstGeom prst="rect">
            <a:avLst/>
          </a:prstGeom>
          <a:noFill/>
          <a:ln/>
        </p:spPr>
        <p:txBody>
          <a:bodyPr wrap="square" lIns="0" tIns="0" rIns="0" bIns="0" rtlCol="0" anchor="t"/>
          <a:lstStyle/>
          <a:p>
            <a:pPr marL="0" indent="0" algn="l">
              <a:lnSpc>
                <a:spcPts val="2300"/>
              </a:lnSpc>
              <a:buNone/>
            </a:pPr>
            <a:r>
              <a:rPr lang="en-US" sz="1450" dirty="0">
                <a:solidFill>
                  <a:srgbClr val="C2C4B5"/>
                </a:solidFill>
                <a:latin typeface="Bitter" pitchFamily="34" charset="0"/>
                <a:ea typeface="Bitter" pitchFamily="34" charset="-122"/>
                <a:cs typeface="Bitter" pitchFamily="34" charset="-120"/>
              </a:rPr>
              <a:t>To complement the course content and foster continuous learning, a curated selection of reading materials is provided. These resources will deepen your understanding and keep you updated on the latest developments in digital taxation.</a:t>
            </a:r>
            <a:endParaRPr lang="en-US" sz="1450" dirty="0"/>
          </a:p>
        </p:txBody>
      </p:sp>
      <p:sp>
        <p:nvSpPr>
          <p:cNvPr id="4" name="Shape 2"/>
          <p:cNvSpPr/>
          <p:nvPr/>
        </p:nvSpPr>
        <p:spPr>
          <a:xfrm>
            <a:off x="7303770" y="2156222"/>
            <a:ext cx="22860" cy="5562243"/>
          </a:xfrm>
          <a:prstGeom prst="roundRect">
            <a:avLst>
              <a:gd name="adj" fmla="val 122239"/>
            </a:avLst>
          </a:prstGeom>
          <a:solidFill>
            <a:srgbClr val="545557"/>
          </a:solidFill>
          <a:ln/>
        </p:spPr>
      </p:sp>
      <p:sp>
        <p:nvSpPr>
          <p:cNvPr id="5" name="Shape 3"/>
          <p:cNvSpPr/>
          <p:nvPr/>
        </p:nvSpPr>
        <p:spPr>
          <a:xfrm>
            <a:off x="6965513" y="2354342"/>
            <a:ext cx="372547" cy="22860"/>
          </a:xfrm>
          <a:prstGeom prst="roundRect">
            <a:avLst>
              <a:gd name="adj" fmla="val 122239"/>
            </a:avLst>
          </a:prstGeom>
          <a:solidFill>
            <a:srgbClr val="545557"/>
          </a:solidFill>
          <a:ln/>
        </p:spPr>
      </p:sp>
      <p:sp>
        <p:nvSpPr>
          <p:cNvPr id="6" name="Shape 4"/>
          <p:cNvSpPr/>
          <p:nvPr/>
        </p:nvSpPr>
        <p:spPr>
          <a:xfrm>
            <a:off x="7245370" y="2295942"/>
            <a:ext cx="139660" cy="139660"/>
          </a:xfrm>
          <a:prstGeom prst="roundRect">
            <a:avLst>
              <a:gd name="adj" fmla="val 327366"/>
            </a:avLst>
          </a:prstGeom>
          <a:solidFill>
            <a:srgbClr val="9FA582"/>
          </a:solidFill>
          <a:ln/>
        </p:spPr>
      </p:sp>
      <p:sp>
        <p:nvSpPr>
          <p:cNvPr id="7" name="Text 5"/>
          <p:cNvSpPr/>
          <p:nvPr/>
        </p:nvSpPr>
        <p:spPr>
          <a:xfrm>
            <a:off x="3120866" y="2220158"/>
            <a:ext cx="3449241" cy="291108"/>
          </a:xfrm>
          <a:prstGeom prst="rect">
            <a:avLst/>
          </a:prstGeom>
          <a:noFill/>
          <a:ln/>
        </p:spPr>
        <p:txBody>
          <a:bodyPr wrap="none" lIns="0" tIns="0" rIns="0" bIns="0" rtlCol="0" anchor="t"/>
          <a:lstStyle/>
          <a:p>
            <a:pPr marL="0" indent="0" algn="r">
              <a:lnSpc>
                <a:spcPts val="2250"/>
              </a:lnSpc>
              <a:buNone/>
            </a:pPr>
            <a:r>
              <a:rPr lang="en-US" sz="1800" b="1" dirty="0">
                <a:solidFill>
                  <a:srgbClr val="C2C4B5"/>
                </a:solidFill>
                <a:latin typeface="Outfit Bold" pitchFamily="34" charset="0"/>
                <a:ea typeface="Outfit Bold" pitchFamily="34" charset="-122"/>
                <a:cs typeface="Outfit Bold" pitchFamily="34" charset="-120"/>
              </a:rPr>
              <a:t>GRA Guidelines &amp; OECD Reports</a:t>
            </a:r>
            <a:endParaRPr lang="en-US" sz="1800" dirty="0"/>
          </a:p>
        </p:txBody>
      </p:sp>
      <p:sp>
        <p:nvSpPr>
          <p:cNvPr id="8" name="Text 6"/>
          <p:cNvSpPr/>
          <p:nvPr/>
        </p:nvSpPr>
        <p:spPr>
          <a:xfrm>
            <a:off x="1423749" y="2622947"/>
            <a:ext cx="5146358" cy="596265"/>
          </a:xfrm>
          <a:prstGeom prst="rect">
            <a:avLst/>
          </a:prstGeom>
          <a:noFill/>
          <a:ln/>
        </p:spPr>
        <p:txBody>
          <a:bodyPr wrap="square" lIns="0" tIns="0" rIns="0" bIns="0" rtlCol="0" anchor="t"/>
          <a:lstStyle/>
          <a:p>
            <a:pPr marL="0" indent="0" algn="r">
              <a:lnSpc>
                <a:spcPts val="2300"/>
              </a:lnSpc>
              <a:buNone/>
            </a:pPr>
            <a:r>
              <a:rPr lang="en-US" sz="1450" dirty="0">
                <a:solidFill>
                  <a:srgbClr val="C2C4B5"/>
                </a:solidFill>
                <a:latin typeface="Bitter" pitchFamily="34" charset="0"/>
                <a:ea typeface="Bitter" pitchFamily="34" charset="-122"/>
                <a:cs typeface="Bitter" pitchFamily="34" charset="-120"/>
              </a:rPr>
              <a:t>Access official guidelines and foundational reports on digital tax compliance and international taxation.</a:t>
            </a:r>
            <a:endParaRPr lang="en-US" sz="1450" dirty="0"/>
          </a:p>
        </p:txBody>
      </p:sp>
      <p:sp>
        <p:nvSpPr>
          <p:cNvPr id="9" name="Shape 7"/>
          <p:cNvSpPr/>
          <p:nvPr/>
        </p:nvSpPr>
        <p:spPr>
          <a:xfrm>
            <a:off x="7292340" y="3471982"/>
            <a:ext cx="372547" cy="22860"/>
          </a:xfrm>
          <a:prstGeom prst="roundRect">
            <a:avLst>
              <a:gd name="adj" fmla="val 122239"/>
            </a:avLst>
          </a:prstGeom>
          <a:solidFill>
            <a:srgbClr val="545557"/>
          </a:solidFill>
          <a:ln/>
        </p:spPr>
      </p:sp>
      <p:sp>
        <p:nvSpPr>
          <p:cNvPr id="10" name="Shape 8"/>
          <p:cNvSpPr/>
          <p:nvPr/>
        </p:nvSpPr>
        <p:spPr>
          <a:xfrm>
            <a:off x="7245370" y="3413581"/>
            <a:ext cx="139660" cy="139660"/>
          </a:xfrm>
          <a:prstGeom prst="roundRect">
            <a:avLst>
              <a:gd name="adj" fmla="val 327366"/>
            </a:avLst>
          </a:prstGeom>
          <a:solidFill>
            <a:srgbClr val="9FA582"/>
          </a:solidFill>
          <a:ln/>
        </p:spPr>
      </p:sp>
      <p:sp>
        <p:nvSpPr>
          <p:cNvPr id="11" name="Text 9"/>
          <p:cNvSpPr/>
          <p:nvPr/>
        </p:nvSpPr>
        <p:spPr>
          <a:xfrm>
            <a:off x="8060293" y="3337798"/>
            <a:ext cx="3483650" cy="291108"/>
          </a:xfrm>
          <a:prstGeom prst="rect">
            <a:avLst/>
          </a:prstGeom>
          <a:noFill/>
          <a:ln/>
        </p:spPr>
        <p:txBody>
          <a:bodyPr wrap="none" lIns="0" tIns="0" rIns="0" bIns="0" rtlCol="0" anchor="t"/>
          <a:lstStyle/>
          <a:p>
            <a:pPr marL="0" indent="0" algn="l">
              <a:lnSpc>
                <a:spcPts val="2250"/>
              </a:lnSpc>
              <a:buNone/>
            </a:pPr>
            <a:r>
              <a:rPr lang="en-US" sz="1800" b="1" dirty="0">
                <a:solidFill>
                  <a:srgbClr val="C2C4B5"/>
                </a:solidFill>
                <a:latin typeface="Outfit Bold" pitchFamily="34" charset="0"/>
                <a:ea typeface="Outfit Bold" pitchFamily="34" charset="-122"/>
                <a:cs typeface="Outfit Bold" pitchFamily="34" charset="-120"/>
              </a:rPr>
              <a:t>Tax Software Reviews &amp; Manuals</a:t>
            </a:r>
            <a:endParaRPr lang="en-US" sz="1800" dirty="0"/>
          </a:p>
        </p:txBody>
      </p:sp>
      <p:sp>
        <p:nvSpPr>
          <p:cNvPr id="12" name="Text 10"/>
          <p:cNvSpPr/>
          <p:nvPr/>
        </p:nvSpPr>
        <p:spPr>
          <a:xfrm>
            <a:off x="8060293" y="3740587"/>
            <a:ext cx="5146358" cy="596265"/>
          </a:xfrm>
          <a:prstGeom prst="rect">
            <a:avLst/>
          </a:prstGeom>
          <a:noFill/>
          <a:ln/>
        </p:spPr>
        <p:txBody>
          <a:bodyPr wrap="square" lIns="0" tIns="0" rIns="0" bIns="0" rtlCol="0" anchor="t"/>
          <a:lstStyle/>
          <a:p>
            <a:pPr marL="0" indent="0" algn="l">
              <a:lnSpc>
                <a:spcPts val="2300"/>
              </a:lnSpc>
              <a:buNone/>
            </a:pPr>
            <a:r>
              <a:rPr lang="en-US" sz="1450" dirty="0">
                <a:solidFill>
                  <a:srgbClr val="C2C4B5"/>
                </a:solidFill>
                <a:latin typeface="Bitter" pitchFamily="34" charset="0"/>
                <a:ea typeface="Bitter" pitchFamily="34" charset="-122"/>
                <a:cs typeface="Bitter" pitchFamily="34" charset="-120"/>
              </a:rPr>
              <a:t>Delve into reviews of leading tax software solutions and user manuals for practical application.</a:t>
            </a:r>
            <a:endParaRPr lang="en-US" sz="1450" dirty="0"/>
          </a:p>
        </p:txBody>
      </p:sp>
      <p:sp>
        <p:nvSpPr>
          <p:cNvPr id="13" name="Shape 11"/>
          <p:cNvSpPr/>
          <p:nvPr/>
        </p:nvSpPr>
        <p:spPr>
          <a:xfrm>
            <a:off x="6965513" y="4435316"/>
            <a:ext cx="372547" cy="22860"/>
          </a:xfrm>
          <a:prstGeom prst="roundRect">
            <a:avLst>
              <a:gd name="adj" fmla="val 122239"/>
            </a:avLst>
          </a:prstGeom>
          <a:solidFill>
            <a:srgbClr val="545557"/>
          </a:solidFill>
          <a:ln/>
        </p:spPr>
      </p:sp>
      <p:sp>
        <p:nvSpPr>
          <p:cNvPr id="14" name="Shape 12"/>
          <p:cNvSpPr/>
          <p:nvPr/>
        </p:nvSpPr>
        <p:spPr>
          <a:xfrm>
            <a:off x="7245370" y="4376916"/>
            <a:ext cx="139660" cy="139660"/>
          </a:xfrm>
          <a:prstGeom prst="roundRect">
            <a:avLst>
              <a:gd name="adj" fmla="val 327366"/>
            </a:avLst>
          </a:prstGeom>
          <a:solidFill>
            <a:srgbClr val="9FA582"/>
          </a:solidFill>
          <a:ln/>
        </p:spPr>
      </p:sp>
      <p:sp>
        <p:nvSpPr>
          <p:cNvPr id="15" name="Text 13"/>
          <p:cNvSpPr/>
          <p:nvPr/>
        </p:nvSpPr>
        <p:spPr>
          <a:xfrm>
            <a:off x="3194447" y="4301133"/>
            <a:ext cx="3375660" cy="291108"/>
          </a:xfrm>
          <a:prstGeom prst="rect">
            <a:avLst/>
          </a:prstGeom>
          <a:noFill/>
          <a:ln/>
        </p:spPr>
        <p:txBody>
          <a:bodyPr wrap="none" lIns="0" tIns="0" rIns="0" bIns="0" rtlCol="0" anchor="t"/>
          <a:lstStyle/>
          <a:p>
            <a:pPr marL="0" indent="0" algn="r">
              <a:lnSpc>
                <a:spcPts val="2250"/>
              </a:lnSpc>
              <a:buNone/>
            </a:pPr>
            <a:r>
              <a:rPr lang="en-US" sz="1800" b="1" dirty="0">
                <a:solidFill>
                  <a:srgbClr val="C2C4B5"/>
                </a:solidFill>
                <a:latin typeface="Outfit Bold" pitchFamily="34" charset="0"/>
                <a:ea typeface="Outfit Bold" pitchFamily="34" charset="-122"/>
                <a:cs typeface="Outfit Bold" pitchFamily="34" charset="-120"/>
              </a:rPr>
              <a:t>Blockchain &amp; Taxation Research</a:t>
            </a:r>
            <a:endParaRPr lang="en-US" sz="1800" dirty="0"/>
          </a:p>
        </p:txBody>
      </p:sp>
      <p:sp>
        <p:nvSpPr>
          <p:cNvPr id="16" name="Text 14"/>
          <p:cNvSpPr/>
          <p:nvPr/>
        </p:nvSpPr>
        <p:spPr>
          <a:xfrm>
            <a:off x="1423749" y="4703921"/>
            <a:ext cx="5146358" cy="596265"/>
          </a:xfrm>
          <a:prstGeom prst="rect">
            <a:avLst/>
          </a:prstGeom>
          <a:noFill/>
          <a:ln/>
        </p:spPr>
        <p:txBody>
          <a:bodyPr wrap="square" lIns="0" tIns="0" rIns="0" bIns="0" rtlCol="0" anchor="t"/>
          <a:lstStyle/>
          <a:p>
            <a:pPr marL="0" indent="0" algn="r">
              <a:lnSpc>
                <a:spcPts val="2300"/>
              </a:lnSpc>
              <a:buNone/>
            </a:pPr>
            <a:r>
              <a:rPr lang="en-US" sz="1450" dirty="0">
                <a:solidFill>
                  <a:srgbClr val="C2C4B5"/>
                </a:solidFill>
                <a:latin typeface="Bitter" pitchFamily="34" charset="0"/>
                <a:ea typeface="Bitter" pitchFamily="34" charset="-122"/>
                <a:cs typeface="Bitter" pitchFamily="34" charset="-120"/>
              </a:rPr>
              <a:t>Explore research papers and case studies on the impact of blockchain on tax and finance.</a:t>
            </a:r>
            <a:endParaRPr lang="en-US" sz="1450" dirty="0"/>
          </a:p>
        </p:txBody>
      </p:sp>
      <p:sp>
        <p:nvSpPr>
          <p:cNvPr id="17" name="Shape 15"/>
          <p:cNvSpPr/>
          <p:nvPr/>
        </p:nvSpPr>
        <p:spPr>
          <a:xfrm>
            <a:off x="7292340" y="5398770"/>
            <a:ext cx="372547" cy="22860"/>
          </a:xfrm>
          <a:prstGeom prst="roundRect">
            <a:avLst>
              <a:gd name="adj" fmla="val 122239"/>
            </a:avLst>
          </a:prstGeom>
          <a:solidFill>
            <a:srgbClr val="545557"/>
          </a:solidFill>
          <a:ln/>
        </p:spPr>
      </p:sp>
      <p:sp>
        <p:nvSpPr>
          <p:cNvPr id="18" name="Shape 16"/>
          <p:cNvSpPr/>
          <p:nvPr/>
        </p:nvSpPr>
        <p:spPr>
          <a:xfrm>
            <a:off x="7245370" y="5340370"/>
            <a:ext cx="139660" cy="139660"/>
          </a:xfrm>
          <a:prstGeom prst="roundRect">
            <a:avLst>
              <a:gd name="adj" fmla="val 327366"/>
            </a:avLst>
          </a:prstGeom>
          <a:solidFill>
            <a:srgbClr val="9FA582"/>
          </a:solidFill>
          <a:ln/>
        </p:spPr>
      </p:sp>
      <p:sp>
        <p:nvSpPr>
          <p:cNvPr id="19" name="Text 17"/>
          <p:cNvSpPr/>
          <p:nvPr/>
        </p:nvSpPr>
        <p:spPr>
          <a:xfrm>
            <a:off x="8060293" y="5264587"/>
            <a:ext cx="2891671" cy="291108"/>
          </a:xfrm>
          <a:prstGeom prst="rect">
            <a:avLst/>
          </a:prstGeom>
          <a:noFill/>
          <a:ln/>
        </p:spPr>
        <p:txBody>
          <a:bodyPr wrap="none" lIns="0" tIns="0" rIns="0" bIns="0" rtlCol="0" anchor="t"/>
          <a:lstStyle/>
          <a:p>
            <a:pPr marL="0" indent="0" algn="l">
              <a:lnSpc>
                <a:spcPts val="2250"/>
              </a:lnSpc>
              <a:buNone/>
            </a:pPr>
            <a:r>
              <a:rPr lang="en-US" sz="1800" b="1" dirty="0">
                <a:solidFill>
                  <a:srgbClr val="C2C4B5"/>
                </a:solidFill>
                <a:latin typeface="Outfit Bold" pitchFamily="34" charset="0"/>
                <a:ea typeface="Outfit Bold" pitchFamily="34" charset="-122"/>
                <a:cs typeface="Outfit Bold" pitchFamily="34" charset="-120"/>
              </a:rPr>
              <a:t>Transfer Pricing Guidelines</a:t>
            </a:r>
            <a:endParaRPr lang="en-US" sz="1800" dirty="0"/>
          </a:p>
        </p:txBody>
      </p:sp>
      <p:sp>
        <p:nvSpPr>
          <p:cNvPr id="20" name="Text 18"/>
          <p:cNvSpPr/>
          <p:nvPr/>
        </p:nvSpPr>
        <p:spPr>
          <a:xfrm>
            <a:off x="8060293" y="5667375"/>
            <a:ext cx="5146358" cy="596265"/>
          </a:xfrm>
          <a:prstGeom prst="rect">
            <a:avLst/>
          </a:prstGeom>
          <a:noFill/>
          <a:ln/>
        </p:spPr>
        <p:txBody>
          <a:bodyPr wrap="square" lIns="0" tIns="0" rIns="0" bIns="0" rtlCol="0" anchor="t"/>
          <a:lstStyle/>
          <a:p>
            <a:pPr marL="0" indent="0" algn="l">
              <a:lnSpc>
                <a:spcPts val="2300"/>
              </a:lnSpc>
              <a:buNone/>
            </a:pPr>
            <a:r>
              <a:rPr lang="en-US" sz="1450" dirty="0">
                <a:solidFill>
                  <a:srgbClr val="C2C4B5"/>
                </a:solidFill>
                <a:latin typeface="Bitter" pitchFamily="34" charset="0"/>
                <a:ea typeface="Bitter" pitchFamily="34" charset="-122"/>
                <a:cs typeface="Bitter" pitchFamily="34" charset="-120"/>
              </a:rPr>
              <a:t>Refer to the OECD transfer pricing guidelines for digital transactions.</a:t>
            </a:r>
            <a:endParaRPr lang="en-US" sz="1450" dirty="0"/>
          </a:p>
        </p:txBody>
      </p:sp>
      <p:sp>
        <p:nvSpPr>
          <p:cNvPr id="21" name="Shape 19"/>
          <p:cNvSpPr/>
          <p:nvPr/>
        </p:nvSpPr>
        <p:spPr>
          <a:xfrm>
            <a:off x="6965513" y="6362224"/>
            <a:ext cx="372547" cy="22860"/>
          </a:xfrm>
          <a:prstGeom prst="roundRect">
            <a:avLst>
              <a:gd name="adj" fmla="val 122239"/>
            </a:avLst>
          </a:prstGeom>
          <a:solidFill>
            <a:srgbClr val="545557"/>
          </a:solidFill>
          <a:ln/>
        </p:spPr>
      </p:sp>
      <p:sp>
        <p:nvSpPr>
          <p:cNvPr id="22" name="Shape 20"/>
          <p:cNvSpPr/>
          <p:nvPr/>
        </p:nvSpPr>
        <p:spPr>
          <a:xfrm>
            <a:off x="7245370" y="6303824"/>
            <a:ext cx="139660" cy="139660"/>
          </a:xfrm>
          <a:prstGeom prst="roundRect">
            <a:avLst>
              <a:gd name="adj" fmla="val 327366"/>
            </a:avLst>
          </a:prstGeom>
          <a:solidFill>
            <a:srgbClr val="9FA582"/>
          </a:solidFill>
          <a:ln/>
        </p:spPr>
      </p:sp>
      <p:sp>
        <p:nvSpPr>
          <p:cNvPr id="23" name="Text 21"/>
          <p:cNvSpPr/>
          <p:nvPr/>
        </p:nvSpPr>
        <p:spPr>
          <a:xfrm>
            <a:off x="4194691" y="6228040"/>
            <a:ext cx="2375416" cy="291108"/>
          </a:xfrm>
          <a:prstGeom prst="rect">
            <a:avLst/>
          </a:prstGeom>
          <a:noFill/>
          <a:ln/>
        </p:spPr>
        <p:txBody>
          <a:bodyPr wrap="none" lIns="0" tIns="0" rIns="0" bIns="0" rtlCol="0" anchor="t"/>
          <a:lstStyle/>
          <a:p>
            <a:pPr marL="0" indent="0" algn="r">
              <a:lnSpc>
                <a:spcPts val="2250"/>
              </a:lnSpc>
              <a:buNone/>
            </a:pPr>
            <a:r>
              <a:rPr lang="en-US" sz="1800" b="1" dirty="0">
                <a:solidFill>
                  <a:srgbClr val="C2C4B5"/>
                </a:solidFill>
                <a:latin typeface="Outfit Bold" pitchFamily="34" charset="0"/>
                <a:ea typeface="Outfit Bold" pitchFamily="34" charset="-122"/>
                <a:cs typeface="Outfit Bold" pitchFamily="34" charset="-120"/>
              </a:rPr>
              <a:t>AI &amp; Future Tax Trends</a:t>
            </a:r>
            <a:endParaRPr lang="en-US" sz="1800" dirty="0"/>
          </a:p>
        </p:txBody>
      </p:sp>
      <p:sp>
        <p:nvSpPr>
          <p:cNvPr id="24" name="Text 22"/>
          <p:cNvSpPr/>
          <p:nvPr/>
        </p:nvSpPr>
        <p:spPr>
          <a:xfrm>
            <a:off x="1423749" y="6630829"/>
            <a:ext cx="5146358" cy="596265"/>
          </a:xfrm>
          <a:prstGeom prst="rect">
            <a:avLst/>
          </a:prstGeom>
          <a:noFill/>
          <a:ln/>
        </p:spPr>
        <p:txBody>
          <a:bodyPr wrap="square" lIns="0" tIns="0" rIns="0" bIns="0" rtlCol="0" anchor="t"/>
          <a:lstStyle/>
          <a:p>
            <a:pPr marL="0" indent="0" algn="r">
              <a:lnSpc>
                <a:spcPts val="2300"/>
              </a:lnSpc>
              <a:buNone/>
            </a:pPr>
            <a:r>
              <a:rPr lang="en-US" sz="1450" dirty="0">
                <a:solidFill>
                  <a:srgbClr val="C2C4B5"/>
                </a:solidFill>
                <a:latin typeface="Bitter" pitchFamily="34" charset="0"/>
                <a:ea typeface="Bitter" pitchFamily="34" charset="-122"/>
                <a:cs typeface="Bitter" pitchFamily="34" charset="-120"/>
              </a:rPr>
              <a:t>Stay informed with articles and reports on AI applications and future trends in taxation.</a:t>
            </a:r>
            <a:endParaRPr lang="en-US" sz="14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258491"/>
            <a:ext cx="7072551" cy="566976"/>
          </a:xfrm>
          <a:prstGeom prst="rect">
            <a:avLst/>
          </a:prstGeom>
          <a:noFill/>
          <a:ln/>
        </p:spPr>
        <p:txBody>
          <a:bodyPr wrap="none" lIns="0" tIns="0" rIns="0" bIns="0" rtlCol="0" anchor="t"/>
          <a:lstStyle/>
          <a:p>
            <a:pPr marL="0" indent="0" algn="l">
              <a:lnSpc>
                <a:spcPts val="4450"/>
              </a:lnSpc>
              <a:buNone/>
            </a:pPr>
            <a:r>
              <a:rPr lang="en-US" sz="3550" b="1" dirty="0">
                <a:solidFill>
                  <a:srgbClr val="E1E5CD"/>
                </a:solidFill>
                <a:latin typeface="Outfit Bold" pitchFamily="34" charset="0"/>
                <a:ea typeface="Outfit Bold" pitchFamily="34" charset="-122"/>
                <a:cs typeface="Outfit Bold" pitchFamily="34" charset="-120"/>
              </a:rPr>
              <a:t>Core Pillars of Digital Tax Mastery</a:t>
            </a:r>
            <a:endParaRPr lang="en-US" sz="3550" dirty="0"/>
          </a:p>
        </p:txBody>
      </p:sp>
      <p:sp>
        <p:nvSpPr>
          <p:cNvPr id="3" name="Text 1"/>
          <p:cNvSpPr/>
          <p:nvPr/>
        </p:nvSpPr>
        <p:spPr>
          <a:xfrm>
            <a:off x="1802487" y="2279094"/>
            <a:ext cx="3230166" cy="354330"/>
          </a:xfrm>
          <a:prstGeom prst="rect">
            <a:avLst/>
          </a:prstGeom>
          <a:noFill/>
          <a:ln/>
        </p:spPr>
        <p:txBody>
          <a:bodyPr wrap="none" lIns="0" tIns="0" rIns="0" bIns="0" rtlCol="0" anchor="t"/>
          <a:lstStyle/>
          <a:p>
            <a:pPr marL="0" indent="0" algn="r">
              <a:lnSpc>
                <a:spcPts val="2750"/>
              </a:lnSpc>
              <a:buNone/>
            </a:pPr>
            <a:r>
              <a:rPr lang="en-US" sz="2200" b="1" dirty="0">
                <a:solidFill>
                  <a:srgbClr val="C2C4B5"/>
                </a:solidFill>
                <a:latin typeface="Outfit Bold" pitchFamily="34" charset="0"/>
                <a:ea typeface="Outfit Bold" pitchFamily="34" charset="-122"/>
                <a:cs typeface="Outfit Bold" pitchFamily="34" charset="-120"/>
              </a:rPr>
              <a:t>Compliance Frameworks</a:t>
            </a:r>
            <a:endParaRPr lang="en-US" sz="2200" dirty="0"/>
          </a:p>
        </p:txBody>
      </p:sp>
      <p:sp>
        <p:nvSpPr>
          <p:cNvPr id="4" name="Text 2"/>
          <p:cNvSpPr/>
          <p:nvPr/>
        </p:nvSpPr>
        <p:spPr>
          <a:xfrm>
            <a:off x="793790" y="2769513"/>
            <a:ext cx="4238863" cy="725805"/>
          </a:xfrm>
          <a:prstGeom prst="rect">
            <a:avLst/>
          </a:prstGeom>
          <a:noFill/>
          <a:ln/>
        </p:spPr>
        <p:txBody>
          <a:bodyPr wrap="square" lIns="0" tIns="0" rIns="0" bIns="0" rtlCol="0" anchor="t"/>
          <a:lstStyle/>
          <a:p>
            <a:pPr marL="0" indent="0" algn="r">
              <a:lnSpc>
                <a:spcPts val="2850"/>
              </a:lnSpc>
              <a:buNone/>
            </a:pPr>
            <a:r>
              <a:rPr lang="en-US" sz="1750" dirty="0">
                <a:solidFill>
                  <a:srgbClr val="C2C4B5"/>
                </a:solidFill>
                <a:latin typeface="Bitter" pitchFamily="34" charset="0"/>
                <a:ea typeface="Bitter" pitchFamily="34" charset="-122"/>
                <a:cs typeface="Bitter" pitchFamily="34" charset="-120"/>
              </a:rPr>
              <a:t>Analyze and understand global digital tax regulations.</a:t>
            </a:r>
            <a:endParaRPr lang="en-US" sz="1750" dirty="0"/>
          </a:p>
        </p:txBody>
      </p:sp>
      <p:pic>
        <p:nvPicPr>
          <p:cNvPr id="5" name="Image 0" descr="preencoded.png"/>
          <p:cNvPicPr>
            <a:picLocks noChangeAspect="1"/>
          </p:cNvPicPr>
          <p:nvPr/>
        </p:nvPicPr>
        <p:blipFill>
          <a:blip r:embed="rId3"/>
          <a:stretch>
            <a:fillRect/>
          </a:stretch>
        </p:blipFill>
        <p:spPr>
          <a:xfrm>
            <a:off x="5032653" y="2342555"/>
            <a:ext cx="4564975" cy="4564975"/>
          </a:xfrm>
          <a:prstGeom prst="rect">
            <a:avLst/>
          </a:prstGeom>
        </p:spPr>
      </p:pic>
      <p:pic>
        <p:nvPicPr>
          <p:cNvPr id="6"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67845" y="3447455"/>
            <a:ext cx="318968" cy="318968"/>
          </a:xfrm>
          <a:prstGeom prst="rect">
            <a:avLst/>
          </a:prstGeom>
        </p:spPr>
      </p:pic>
      <p:sp>
        <p:nvSpPr>
          <p:cNvPr id="7" name="Text 3"/>
          <p:cNvSpPr/>
          <p:nvPr/>
        </p:nvSpPr>
        <p:spPr>
          <a:xfrm>
            <a:off x="9597628" y="2279094"/>
            <a:ext cx="3037999" cy="354330"/>
          </a:xfrm>
          <a:prstGeom prst="rect">
            <a:avLst/>
          </a:prstGeom>
          <a:noFill/>
          <a:ln/>
        </p:spPr>
        <p:txBody>
          <a:bodyPr wrap="none" lIns="0" tIns="0" rIns="0" bIns="0" rtlCol="0" anchor="t"/>
          <a:lstStyle/>
          <a:p>
            <a:pPr marL="0" indent="0" algn="l">
              <a:lnSpc>
                <a:spcPts val="2750"/>
              </a:lnSpc>
              <a:buNone/>
            </a:pPr>
            <a:r>
              <a:rPr lang="en-US" sz="2200" b="1" dirty="0">
                <a:solidFill>
                  <a:srgbClr val="C2C4B5"/>
                </a:solidFill>
                <a:latin typeface="Outfit Bold" pitchFamily="34" charset="0"/>
                <a:ea typeface="Outfit Bold" pitchFamily="34" charset="-122"/>
                <a:cs typeface="Outfit Bold" pitchFamily="34" charset="-120"/>
              </a:rPr>
              <a:t>Technological Solutions</a:t>
            </a:r>
            <a:endParaRPr lang="en-US" sz="2200" dirty="0"/>
          </a:p>
        </p:txBody>
      </p:sp>
      <p:sp>
        <p:nvSpPr>
          <p:cNvPr id="8" name="Text 4"/>
          <p:cNvSpPr/>
          <p:nvPr/>
        </p:nvSpPr>
        <p:spPr>
          <a:xfrm>
            <a:off x="9597628" y="2769513"/>
            <a:ext cx="4238982" cy="725805"/>
          </a:xfrm>
          <a:prstGeom prst="rect">
            <a:avLst/>
          </a:prstGeom>
          <a:noFill/>
          <a:ln/>
        </p:spPr>
        <p:txBody>
          <a:bodyPr wrap="square" lIns="0" tIns="0" rIns="0" bIns="0" rtlCol="0" anchor="t"/>
          <a:lstStyle/>
          <a:p>
            <a:pPr marL="0" indent="0" algn="l">
              <a:lnSpc>
                <a:spcPts val="2850"/>
              </a:lnSpc>
              <a:buNone/>
            </a:pPr>
            <a:r>
              <a:rPr lang="en-US" sz="1750" dirty="0">
                <a:solidFill>
                  <a:srgbClr val="C2C4B5"/>
                </a:solidFill>
                <a:latin typeface="Bitter" pitchFamily="34" charset="0"/>
                <a:ea typeface="Bitter" pitchFamily="34" charset="-122"/>
                <a:cs typeface="Bitter" pitchFamily="34" charset="-120"/>
              </a:rPr>
              <a:t>Identify and implement advanced tax technology tools.</a:t>
            </a:r>
            <a:endParaRPr lang="en-US" sz="1750" dirty="0"/>
          </a:p>
        </p:txBody>
      </p:sp>
      <p:pic>
        <p:nvPicPr>
          <p:cNvPr id="9" name="Image 2" descr="preencoded.png"/>
          <p:cNvPicPr>
            <a:picLocks noChangeAspect="1"/>
          </p:cNvPicPr>
          <p:nvPr/>
        </p:nvPicPr>
        <p:blipFill>
          <a:blip r:embed="rId6"/>
          <a:stretch>
            <a:fillRect/>
          </a:stretch>
        </p:blipFill>
        <p:spPr>
          <a:xfrm>
            <a:off x="5032653" y="2342555"/>
            <a:ext cx="4564975" cy="4564975"/>
          </a:xfrm>
          <a:prstGeom prst="rect">
            <a:avLst/>
          </a:prstGeom>
        </p:spPr>
      </p:pic>
      <p:pic>
        <p:nvPicPr>
          <p:cNvPr id="10" name="Image 3"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43230" y="3447455"/>
            <a:ext cx="318968" cy="318968"/>
          </a:xfrm>
          <a:prstGeom prst="rect">
            <a:avLst/>
          </a:prstGeom>
        </p:spPr>
      </p:pic>
      <p:sp>
        <p:nvSpPr>
          <p:cNvPr id="11" name="Text 5"/>
          <p:cNvSpPr/>
          <p:nvPr/>
        </p:nvSpPr>
        <p:spPr>
          <a:xfrm>
            <a:off x="10051256" y="3835479"/>
            <a:ext cx="3492579" cy="354330"/>
          </a:xfrm>
          <a:prstGeom prst="rect">
            <a:avLst/>
          </a:prstGeom>
          <a:noFill/>
          <a:ln/>
        </p:spPr>
        <p:txBody>
          <a:bodyPr wrap="none" lIns="0" tIns="0" rIns="0" bIns="0" rtlCol="0" anchor="t"/>
          <a:lstStyle/>
          <a:p>
            <a:pPr marL="0" indent="0" algn="l">
              <a:lnSpc>
                <a:spcPts val="2750"/>
              </a:lnSpc>
              <a:buNone/>
            </a:pPr>
            <a:r>
              <a:rPr lang="en-US" sz="2200" b="1" dirty="0">
                <a:solidFill>
                  <a:srgbClr val="C2C4B5"/>
                </a:solidFill>
                <a:latin typeface="Outfit Bold" pitchFamily="34" charset="0"/>
                <a:ea typeface="Outfit Bold" pitchFamily="34" charset="-122"/>
                <a:cs typeface="Outfit Bold" pitchFamily="34" charset="-120"/>
              </a:rPr>
              <a:t>Digital Assets &amp; Blockchain</a:t>
            </a:r>
            <a:endParaRPr lang="en-US" sz="2200" dirty="0"/>
          </a:p>
        </p:txBody>
      </p:sp>
      <p:sp>
        <p:nvSpPr>
          <p:cNvPr id="12" name="Text 6"/>
          <p:cNvSpPr/>
          <p:nvPr/>
        </p:nvSpPr>
        <p:spPr>
          <a:xfrm>
            <a:off x="10051256" y="4325898"/>
            <a:ext cx="3785354" cy="725805"/>
          </a:xfrm>
          <a:prstGeom prst="rect">
            <a:avLst/>
          </a:prstGeom>
          <a:noFill/>
          <a:ln/>
        </p:spPr>
        <p:txBody>
          <a:bodyPr wrap="square" lIns="0" tIns="0" rIns="0" bIns="0" rtlCol="0" anchor="t"/>
          <a:lstStyle/>
          <a:p>
            <a:pPr marL="0" indent="0" algn="l">
              <a:lnSpc>
                <a:spcPts val="2850"/>
              </a:lnSpc>
              <a:buNone/>
            </a:pPr>
            <a:r>
              <a:rPr lang="en-US" sz="1750" dirty="0">
                <a:solidFill>
                  <a:srgbClr val="C2C4B5"/>
                </a:solidFill>
                <a:latin typeface="Bitter" pitchFamily="34" charset="0"/>
                <a:ea typeface="Bitter" pitchFamily="34" charset="-122"/>
                <a:cs typeface="Bitter" pitchFamily="34" charset="-120"/>
              </a:rPr>
              <a:t>Evaluate the tax implications of cryptocurrencies and DLT.</a:t>
            </a:r>
            <a:endParaRPr lang="en-US" sz="1750" dirty="0"/>
          </a:p>
        </p:txBody>
      </p:sp>
      <p:pic>
        <p:nvPicPr>
          <p:cNvPr id="13" name="Image 4" descr="preencoded.png"/>
          <p:cNvPicPr>
            <a:picLocks noChangeAspect="1"/>
          </p:cNvPicPr>
          <p:nvPr/>
        </p:nvPicPr>
        <p:blipFill>
          <a:blip r:embed="rId9"/>
          <a:stretch>
            <a:fillRect/>
          </a:stretch>
        </p:blipFill>
        <p:spPr>
          <a:xfrm>
            <a:off x="5032653" y="2342555"/>
            <a:ext cx="4564975" cy="4564975"/>
          </a:xfrm>
          <a:prstGeom prst="rect">
            <a:avLst/>
          </a:prstGeom>
        </p:spPr>
      </p:pic>
      <p:pic>
        <p:nvPicPr>
          <p:cNvPr id="14" name="Image 5"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31041" y="4465439"/>
            <a:ext cx="318968" cy="318968"/>
          </a:xfrm>
          <a:prstGeom prst="rect">
            <a:avLst/>
          </a:prstGeom>
        </p:spPr>
      </p:pic>
      <p:sp>
        <p:nvSpPr>
          <p:cNvPr id="15" name="Text 7"/>
          <p:cNvSpPr/>
          <p:nvPr/>
        </p:nvSpPr>
        <p:spPr>
          <a:xfrm>
            <a:off x="9597628" y="5573316"/>
            <a:ext cx="2909649" cy="354330"/>
          </a:xfrm>
          <a:prstGeom prst="rect">
            <a:avLst/>
          </a:prstGeom>
          <a:noFill/>
          <a:ln/>
        </p:spPr>
        <p:txBody>
          <a:bodyPr wrap="none" lIns="0" tIns="0" rIns="0" bIns="0" rtlCol="0" anchor="t"/>
          <a:lstStyle/>
          <a:p>
            <a:pPr marL="0" indent="0" algn="l">
              <a:lnSpc>
                <a:spcPts val="2750"/>
              </a:lnSpc>
              <a:buNone/>
            </a:pPr>
            <a:r>
              <a:rPr lang="en-US" sz="2200" b="1" dirty="0">
                <a:solidFill>
                  <a:srgbClr val="C2C4B5"/>
                </a:solidFill>
                <a:latin typeface="Outfit Bold" pitchFamily="34" charset="0"/>
                <a:ea typeface="Outfit Bold" pitchFamily="34" charset="-122"/>
                <a:cs typeface="Outfit Bold" pitchFamily="34" charset="-120"/>
              </a:rPr>
              <a:t>International Taxation</a:t>
            </a:r>
            <a:endParaRPr lang="en-US" sz="2200" dirty="0"/>
          </a:p>
        </p:txBody>
      </p:sp>
      <p:sp>
        <p:nvSpPr>
          <p:cNvPr id="16" name="Text 8"/>
          <p:cNvSpPr/>
          <p:nvPr/>
        </p:nvSpPr>
        <p:spPr>
          <a:xfrm>
            <a:off x="9597628" y="6063734"/>
            <a:ext cx="4238982" cy="725805"/>
          </a:xfrm>
          <a:prstGeom prst="rect">
            <a:avLst/>
          </a:prstGeom>
          <a:noFill/>
          <a:ln/>
        </p:spPr>
        <p:txBody>
          <a:bodyPr wrap="square" lIns="0" tIns="0" rIns="0" bIns="0" rtlCol="0" anchor="t"/>
          <a:lstStyle/>
          <a:p>
            <a:pPr marL="0" indent="0" algn="l">
              <a:lnSpc>
                <a:spcPts val="2850"/>
              </a:lnSpc>
              <a:buNone/>
            </a:pPr>
            <a:r>
              <a:rPr lang="en-US" sz="1750" dirty="0">
                <a:solidFill>
                  <a:srgbClr val="C2C4B5"/>
                </a:solidFill>
                <a:latin typeface="Bitter" pitchFamily="34" charset="0"/>
                <a:ea typeface="Bitter" pitchFamily="34" charset="-122"/>
                <a:cs typeface="Bitter" pitchFamily="34" charset="-120"/>
              </a:rPr>
              <a:t>Address cross-border challenges and transfer pricing.</a:t>
            </a:r>
            <a:endParaRPr lang="en-US" sz="1750" dirty="0"/>
          </a:p>
        </p:txBody>
      </p:sp>
      <p:pic>
        <p:nvPicPr>
          <p:cNvPr id="17" name="Image 6" descr="preencoded.png"/>
          <p:cNvPicPr>
            <a:picLocks noChangeAspect="1"/>
          </p:cNvPicPr>
          <p:nvPr/>
        </p:nvPicPr>
        <p:blipFill>
          <a:blip r:embed="rId12"/>
          <a:stretch>
            <a:fillRect/>
          </a:stretch>
        </p:blipFill>
        <p:spPr>
          <a:xfrm>
            <a:off x="5032653" y="2342555"/>
            <a:ext cx="4564975" cy="4564975"/>
          </a:xfrm>
          <a:prstGeom prst="rect">
            <a:avLst/>
          </a:prstGeom>
        </p:spPr>
      </p:pic>
      <p:pic>
        <p:nvPicPr>
          <p:cNvPr id="18" name="Image 7"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743230" y="5483423"/>
            <a:ext cx="318968" cy="318968"/>
          </a:xfrm>
          <a:prstGeom prst="rect">
            <a:avLst/>
          </a:prstGeom>
        </p:spPr>
      </p:pic>
      <p:sp>
        <p:nvSpPr>
          <p:cNvPr id="19" name="Text 9"/>
          <p:cNvSpPr/>
          <p:nvPr/>
        </p:nvSpPr>
        <p:spPr>
          <a:xfrm>
            <a:off x="2197418" y="5391864"/>
            <a:ext cx="2835235" cy="354330"/>
          </a:xfrm>
          <a:prstGeom prst="rect">
            <a:avLst/>
          </a:prstGeom>
          <a:noFill/>
          <a:ln/>
        </p:spPr>
        <p:txBody>
          <a:bodyPr wrap="none" lIns="0" tIns="0" rIns="0" bIns="0" rtlCol="0" anchor="t"/>
          <a:lstStyle/>
          <a:p>
            <a:pPr marL="0" indent="0" algn="r">
              <a:lnSpc>
                <a:spcPts val="2750"/>
              </a:lnSpc>
              <a:buNone/>
            </a:pPr>
            <a:r>
              <a:rPr lang="en-US" sz="2200" b="1" dirty="0">
                <a:solidFill>
                  <a:srgbClr val="C2C4B5"/>
                </a:solidFill>
                <a:latin typeface="Outfit Bold" pitchFamily="34" charset="0"/>
                <a:ea typeface="Outfit Bold" pitchFamily="34" charset="-122"/>
                <a:cs typeface="Outfit Bold" pitchFamily="34" charset="-120"/>
              </a:rPr>
              <a:t>Data &amp; Privacy</a:t>
            </a:r>
            <a:endParaRPr lang="en-US" sz="2200" dirty="0"/>
          </a:p>
        </p:txBody>
      </p:sp>
      <p:sp>
        <p:nvSpPr>
          <p:cNvPr id="20" name="Text 10"/>
          <p:cNvSpPr/>
          <p:nvPr/>
        </p:nvSpPr>
        <p:spPr>
          <a:xfrm>
            <a:off x="793790" y="5882283"/>
            <a:ext cx="4238863" cy="1088708"/>
          </a:xfrm>
          <a:prstGeom prst="rect">
            <a:avLst/>
          </a:prstGeom>
          <a:noFill/>
          <a:ln/>
        </p:spPr>
        <p:txBody>
          <a:bodyPr wrap="square" lIns="0" tIns="0" rIns="0" bIns="0" rtlCol="0" anchor="t"/>
          <a:lstStyle/>
          <a:p>
            <a:pPr marL="0" indent="0" algn="r">
              <a:lnSpc>
                <a:spcPts val="2850"/>
              </a:lnSpc>
              <a:buNone/>
            </a:pPr>
            <a:r>
              <a:rPr lang="en-US" sz="1750" dirty="0">
                <a:solidFill>
                  <a:srgbClr val="C2C4B5"/>
                </a:solidFill>
                <a:latin typeface="Bitter" pitchFamily="34" charset="0"/>
                <a:ea typeface="Bitter" pitchFamily="34" charset="-122"/>
                <a:cs typeface="Bitter" pitchFamily="34" charset="-120"/>
              </a:rPr>
              <a:t>Manage taxpayer data securely and understand its intersection with taxation.</a:t>
            </a:r>
            <a:endParaRPr lang="en-US" sz="1750" dirty="0"/>
          </a:p>
        </p:txBody>
      </p:sp>
      <p:pic>
        <p:nvPicPr>
          <p:cNvPr id="21" name="Image 8" descr="preencoded.png"/>
          <p:cNvPicPr>
            <a:picLocks noChangeAspect="1"/>
          </p:cNvPicPr>
          <p:nvPr/>
        </p:nvPicPr>
        <p:blipFill>
          <a:blip r:embed="rId15"/>
          <a:stretch>
            <a:fillRect/>
          </a:stretch>
        </p:blipFill>
        <p:spPr>
          <a:xfrm>
            <a:off x="5032653" y="2342555"/>
            <a:ext cx="4564975" cy="4564975"/>
          </a:xfrm>
          <a:prstGeom prst="rect">
            <a:avLst/>
          </a:prstGeom>
        </p:spPr>
      </p:pic>
      <p:pic>
        <p:nvPicPr>
          <p:cNvPr id="22" name="Image 9" descr="preencoded.png"/>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567845" y="5483423"/>
            <a:ext cx="318968" cy="318968"/>
          </a:xfrm>
          <a:prstGeom prst="rect">
            <a:avLst/>
          </a:prstGeom>
        </p:spPr>
      </p:pic>
      <p:sp>
        <p:nvSpPr>
          <p:cNvPr id="23" name="Text 11"/>
          <p:cNvSpPr/>
          <p:nvPr/>
        </p:nvSpPr>
        <p:spPr>
          <a:xfrm>
            <a:off x="1743789" y="3835479"/>
            <a:ext cx="2835235" cy="354330"/>
          </a:xfrm>
          <a:prstGeom prst="rect">
            <a:avLst/>
          </a:prstGeom>
          <a:noFill/>
          <a:ln/>
        </p:spPr>
        <p:txBody>
          <a:bodyPr wrap="none" lIns="0" tIns="0" rIns="0" bIns="0" rtlCol="0" anchor="t"/>
          <a:lstStyle/>
          <a:p>
            <a:pPr marL="0" indent="0" algn="r">
              <a:lnSpc>
                <a:spcPts val="2750"/>
              </a:lnSpc>
              <a:buNone/>
            </a:pPr>
            <a:r>
              <a:rPr lang="en-US" sz="2200" b="1" dirty="0">
                <a:solidFill>
                  <a:srgbClr val="C2C4B5"/>
                </a:solidFill>
                <a:latin typeface="Outfit Bold" pitchFamily="34" charset="0"/>
                <a:ea typeface="Outfit Bold" pitchFamily="34" charset="-122"/>
                <a:cs typeface="Outfit Bold" pitchFamily="34" charset="-120"/>
              </a:rPr>
              <a:t>Emerging Trends</a:t>
            </a:r>
            <a:endParaRPr lang="en-US" sz="2200" dirty="0"/>
          </a:p>
        </p:txBody>
      </p:sp>
      <p:sp>
        <p:nvSpPr>
          <p:cNvPr id="24" name="Text 12"/>
          <p:cNvSpPr/>
          <p:nvPr/>
        </p:nvSpPr>
        <p:spPr>
          <a:xfrm>
            <a:off x="793790" y="4325898"/>
            <a:ext cx="3785235" cy="725805"/>
          </a:xfrm>
          <a:prstGeom prst="rect">
            <a:avLst/>
          </a:prstGeom>
          <a:noFill/>
          <a:ln/>
        </p:spPr>
        <p:txBody>
          <a:bodyPr wrap="square" lIns="0" tIns="0" rIns="0" bIns="0" rtlCol="0" anchor="t"/>
          <a:lstStyle/>
          <a:p>
            <a:pPr marL="0" indent="0" algn="r">
              <a:lnSpc>
                <a:spcPts val="2850"/>
              </a:lnSpc>
              <a:buNone/>
            </a:pPr>
            <a:r>
              <a:rPr lang="en-US" sz="1750" dirty="0">
                <a:solidFill>
                  <a:srgbClr val="C2C4B5"/>
                </a:solidFill>
                <a:latin typeface="Bitter" pitchFamily="34" charset="0"/>
                <a:ea typeface="Bitter" pitchFamily="34" charset="-122"/>
                <a:cs typeface="Bitter" pitchFamily="34" charset="-120"/>
              </a:rPr>
              <a:t>Anticipate future developments, including AI in tax compliance.</a:t>
            </a:r>
            <a:endParaRPr lang="en-US" sz="1750" dirty="0"/>
          </a:p>
        </p:txBody>
      </p:sp>
      <p:pic>
        <p:nvPicPr>
          <p:cNvPr id="25" name="Image 10" descr="preencoded.png"/>
          <p:cNvPicPr>
            <a:picLocks noChangeAspect="1"/>
          </p:cNvPicPr>
          <p:nvPr/>
        </p:nvPicPr>
        <p:blipFill>
          <a:blip r:embed="rId18"/>
          <a:stretch>
            <a:fillRect/>
          </a:stretch>
        </p:blipFill>
        <p:spPr>
          <a:xfrm>
            <a:off x="5032653" y="2342555"/>
            <a:ext cx="4564975" cy="4564975"/>
          </a:xfrm>
          <a:prstGeom prst="rect">
            <a:avLst/>
          </a:prstGeom>
        </p:spPr>
      </p:pic>
      <p:pic>
        <p:nvPicPr>
          <p:cNvPr id="26" name="Image 11" descr="preencoded.png"/>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980033" y="4465439"/>
            <a:ext cx="318968" cy="31896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2965252" y="705564"/>
            <a:ext cx="5184219" cy="343853"/>
          </a:xfrm>
          <a:prstGeom prst="rect">
            <a:avLst/>
          </a:prstGeom>
          <a:noFill/>
          <a:ln/>
        </p:spPr>
        <p:txBody>
          <a:bodyPr wrap="none" lIns="0" tIns="0" rIns="0" bIns="0" rtlCol="0" anchor="t"/>
          <a:lstStyle/>
          <a:p>
            <a:pPr marL="0" indent="0" algn="l">
              <a:lnSpc>
                <a:spcPts val="2700"/>
              </a:lnSpc>
              <a:buNone/>
            </a:pPr>
            <a:r>
              <a:rPr lang="en-US" sz="2150" b="1" dirty="0">
                <a:solidFill>
                  <a:srgbClr val="E1E5CD"/>
                </a:solidFill>
                <a:latin typeface="Outfit Bold" pitchFamily="34" charset="0"/>
                <a:ea typeface="Outfit Bold" pitchFamily="34" charset="-122"/>
                <a:cs typeface="Outfit Bold" pitchFamily="34" charset="-120"/>
              </a:rPr>
              <a:t>Navigating Compliance in a Digital World</a:t>
            </a:r>
            <a:endParaRPr lang="en-US" sz="2150" dirty="0"/>
          </a:p>
        </p:txBody>
      </p:sp>
      <p:pic>
        <p:nvPicPr>
          <p:cNvPr id="3" name="Image 0" descr="preencoded.png"/>
          <p:cNvPicPr>
            <a:picLocks noChangeAspect="1"/>
          </p:cNvPicPr>
          <p:nvPr/>
        </p:nvPicPr>
        <p:blipFill>
          <a:blip r:embed="rId3"/>
          <a:stretch>
            <a:fillRect/>
          </a:stretch>
        </p:blipFill>
        <p:spPr>
          <a:xfrm>
            <a:off x="2965252" y="1410295"/>
            <a:ext cx="4182189" cy="4182189"/>
          </a:xfrm>
          <a:prstGeom prst="rect">
            <a:avLst/>
          </a:prstGeom>
        </p:spPr>
      </p:pic>
      <p:sp>
        <p:nvSpPr>
          <p:cNvPr id="4" name="Shape 1"/>
          <p:cNvSpPr/>
          <p:nvPr/>
        </p:nvSpPr>
        <p:spPr>
          <a:xfrm>
            <a:off x="7490579" y="1410295"/>
            <a:ext cx="309443" cy="309443"/>
          </a:xfrm>
          <a:prstGeom prst="roundRect">
            <a:avLst>
              <a:gd name="adj" fmla="val 6668"/>
            </a:avLst>
          </a:prstGeom>
          <a:solidFill>
            <a:srgbClr val="3B3C3E"/>
          </a:solidFill>
          <a:ln/>
        </p:spPr>
      </p:sp>
      <p:sp>
        <p:nvSpPr>
          <p:cNvPr id="5" name="Text 2"/>
          <p:cNvSpPr/>
          <p:nvPr/>
        </p:nvSpPr>
        <p:spPr>
          <a:xfrm>
            <a:off x="7542133" y="1436013"/>
            <a:ext cx="206216" cy="257889"/>
          </a:xfrm>
          <a:prstGeom prst="rect">
            <a:avLst/>
          </a:prstGeom>
          <a:noFill/>
          <a:ln/>
        </p:spPr>
        <p:txBody>
          <a:bodyPr wrap="none" lIns="0" tIns="0" rIns="0" bIns="0" rtlCol="0" anchor="t"/>
          <a:lstStyle/>
          <a:p>
            <a:pPr marL="0" indent="0" algn="ctr">
              <a:lnSpc>
                <a:spcPts val="1600"/>
              </a:lnSpc>
              <a:buNone/>
            </a:pPr>
            <a:r>
              <a:rPr lang="en-US" sz="1600" b="1" dirty="0">
                <a:solidFill>
                  <a:srgbClr val="C2C4B5"/>
                </a:solidFill>
                <a:latin typeface="Outfit Bold" pitchFamily="34" charset="0"/>
                <a:ea typeface="Outfit Bold" pitchFamily="34" charset="-122"/>
                <a:cs typeface="Outfit Bold" pitchFamily="34" charset="-120"/>
              </a:rPr>
              <a:t>1</a:t>
            </a:r>
            <a:endParaRPr lang="en-US" sz="1600" dirty="0"/>
          </a:p>
        </p:txBody>
      </p:sp>
      <p:sp>
        <p:nvSpPr>
          <p:cNvPr id="6" name="Text 3"/>
          <p:cNvSpPr/>
          <p:nvPr/>
        </p:nvSpPr>
        <p:spPr>
          <a:xfrm>
            <a:off x="7937540" y="1457563"/>
            <a:ext cx="3504724" cy="214908"/>
          </a:xfrm>
          <a:prstGeom prst="rect">
            <a:avLst/>
          </a:prstGeom>
          <a:noFill/>
          <a:ln/>
        </p:spPr>
        <p:txBody>
          <a:bodyPr wrap="none" lIns="0" tIns="0" rIns="0" bIns="0" rtlCol="0" anchor="t"/>
          <a:lstStyle/>
          <a:p>
            <a:pPr marL="0" indent="0" algn="l">
              <a:lnSpc>
                <a:spcPts val="1650"/>
              </a:lnSpc>
              <a:buNone/>
            </a:pPr>
            <a:r>
              <a:rPr lang="en-US" sz="1350" b="1" dirty="0">
                <a:solidFill>
                  <a:srgbClr val="C2C4B5"/>
                </a:solidFill>
                <a:latin typeface="Outfit Bold" pitchFamily="34" charset="0"/>
                <a:ea typeface="Outfit Bold" pitchFamily="34" charset="-122"/>
                <a:cs typeface="Outfit Bold" pitchFamily="34" charset="-120"/>
              </a:rPr>
              <a:t>Analyze Digital Tax Compliance Frameworks</a:t>
            </a:r>
            <a:endParaRPr lang="en-US" sz="1350" dirty="0"/>
          </a:p>
        </p:txBody>
      </p:sp>
      <p:sp>
        <p:nvSpPr>
          <p:cNvPr id="7" name="Text 4"/>
          <p:cNvSpPr/>
          <p:nvPr/>
        </p:nvSpPr>
        <p:spPr>
          <a:xfrm>
            <a:off x="7937540" y="1809988"/>
            <a:ext cx="3735229" cy="660083"/>
          </a:xfrm>
          <a:prstGeom prst="rect">
            <a:avLst/>
          </a:prstGeom>
          <a:noFill/>
          <a:ln/>
        </p:spPr>
        <p:txBody>
          <a:bodyPr wrap="square" lIns="0" tIns="0" rIns="0" bIns="0" rtlCol="0" anchor="t"/>
          <a:lstStyle/>
          <a:p>
            <a:pPr marL="0" indent="0" algn="l">
              <a:lnSpc>
                <a:spcPts val="1700"/>
              </a:lnSpc>
              <a:buNone/>
            </a:pPr>
            <a:r>
              <a:rPr lang="en-US" sz="1050" dirty="0">
                <a:solidFill>
                  <a:srgbClr val="C2C4B5"/>
                </a:solidFill>
                <a:latin typeface="Bitter" pitchFamily="34" charset="0"/>
                <a:ea typeface="Bitter" pitchFamily="34" charset="-122"/>
                <a:cs typeface="Bitter" pitchFamily="34" charset="-120"/>
              </a:rPr>
              <a:t>Master the intricacies of various national and international digital tax regulations and their practical application.</a:t>
            </a:r>
            <a:endParaRPr lang="en-US" sz="1050" dirty="0"/>
          </a:p>
        </p:txBody>
      </p:sp>
      <p:sp>
        <p:nvSpPr>
          <p:cNvPr id="8" name="Shape 5"/>
          <p:cNvSpPr/>
          <p:nvPr/>
        </p:nvSpPr>
        <p:spPr>
          <a:xfrm>
            <a:off x="7490579" y="2745105"/>
            <a:ext cx="309443" cy="309443"/>
          </a:xfrm>
          <a:prstGeom prst="roundRect">
            <a:avLst>
              <a:gd name="adj" fmla="val 6668"/>
            </a:avLst>
          </a:prstGeom>
          <a:solidFill>
            <a:srgbClr val="3B3C3E"/>
          </a:solidFill>
          <a:ln/>
        </p:spPr>
      </p:sp>
      <p:sp>
        <p:nvSpPr>
          <p:cNvPr id="9" name="Text 6"/>
          <p:cNvSpPr/>
          <p:nvPr/>
        </p:nvSpPr>
        <p:spPr>
          <a:xfrm>
            <a:off x="7542133" y="2770823"/>
            <a:ext cx="206216" cy="257889"/>
          </a:xfrm>
          <a:prstGeom prst="rect">
            <a:avLst/>
          </a:prstGeom>
          <a:noFill/>
          <a:ln/>
        </p:spPr>
        <p:txBody>
          <a:bodyPr wrap="none" lIns="0" tIns="0" rIns="0" bIns="0" rtlCol="0" anchor="t"/>
          <a:lstStyle/>
          <a:p>
            <a:pPr marL="0" indent="0" algn="ctr">
              <a:lnSpc>
                <a:spcPts val="1600"/>
              </a:lnSpc>
              <a:buNone/>
            </a:pPr>
            <a:r>
              <a:rPr lang="en-US" sz="1600" b="1" dirty="0">
                <a:solidFill>
                  <a:srgbClr val="C2C4B5"/>
                </a:solidFill>
                <a:latin typeface="Outfit Bold" pitchFamily="34" charset="0"/>
                <a:ea typeface="Outfit Bold" pitchFamily="34" charset="-122"/>
                <a:cs typeface="Outfit Bold" pitchFamily="34" charset="-120"/>
              </a:rPr>
              <a:t>2</a:t>
            </a:r>
            <a:endParaRPr lang="en-US" sz="1600" dirty="0"/>
          </a:p>
        </p:txBody>
      </p:sp>
      <p:sp>
        <p:nvSpPr>
          <p:cNvPr id="10" name="Text 7"/>
          <p:cNvSpPr/>
          <p:nvPr/>
        </p:nvSpPr>
        <p:spPr>
          <a:xfrm>
            <a:off x="7937540" y="2792373"/>
            <a:ext cx="2496860" cy="214908"/>
          </a:xfrm>
          <a:prstGeom prst="rect">
            <a:avLst/>
          </a:prstGeom>
          <a:noFill/>
          <a:ln/>
        </p:spPr>
        <p:txBody>
          <a:bodyPr wrap="none" lIns="0" tIns="0" rIns="0" bIns="0" rtlCol="0" anchor="t"/>
          <a:lstStyle/>
          <a:p>
            <a:pPr marL="0" indent="0" algn="l">
              <a:lnSpc>
                <a:spcPts val="1650"/>
              </a:lnSpc>
              <a:buNone/>
            </a:pPr>
            <a:r>
              <a:rPr lang="en-US" sz="1350" b="1" dirty="0">
                <a:solidFill>
                  <a:srgbClr val="C2C4B5"/>
                </a:solidFill>
                <a:latin typeface="Outfit Bold" pitchFamily="34" charset="0"/>
                <a:ea typeface="Outfit Bold" pitchFamily="34" charset="-122"/>
                <a:cs typeface="Outfit Bold" pitchFamily="34" charset="-120"/>
              </a:rPr>
              <a:t>Identify Compliance Challenges</a:t>
            </a:r>
            <a:endParaRPr lang="en-US" sz="1350" dirty="0"/>
          </a:p>
        </p:txBody>
      </p:sp>
      <p:sp>
        <p:nvSpPr>
          <p:cNvPr id="11" name="Text 8"/>
          <p:cNvSpPr/>
          <p:nvPr/>
        </p:nvSpPr>
        <p:spPr>
          <a:xfrm>
            <a:off x="7937540" y="3144798"/>
            <a:ext cx="3735229" cy="440055"/>
          </a:xfrm>
          <a:prstGeom prst="rect">
            <a:avLst/>
          </a:prstGeom>
          <a:noFill/>
          <a:ln/>
        </p:spPr>
        <p:txBody>
          <a:bodyPr wrap="square" lIns="0" tIns="0" rIns="0" bIns="0" rtlCol="0" anchor="t"/>
          <a:lstStyle/>
          <a:p>
            <a:pPr marL="0" indent="0" algn="l">
              <a:lnSpc>
                <a:spcPts val="1700"/>
              </a:lnSpc>
              <a:buNone/>
            </a:pPr>
            <a:r>
              <a:rPr lang="en-US" sz="1050" dirty="0">
                <a:solidFill>
                  <a:srgbClr val="C2C4B5"/>
                </a:solidFill>
                <a:latin typeface="Bitter" pitchFamily="34" charset="0"/>
                <a:ea typeface="Bitter" pitchFamily="34" charset="-122"/>
                <a:cs typeface="Bitter" pitchFamily="34" charset="-120"/>
              </a:rPr>
              <a:t>Recognize and address specific digital tax compliance challenges inherent in complex digital transactions.</a:t>
            </a:r>
            <a:endParaRPr lang="en-US" sz="1050" dirty="0"/>
          </a:p>
        </p:txBody>
      </p:sp>
      <p:sp>
        <p:nvSpPr>
          <p:cNvPr id="12" name="Shape 9"/>
          <p:cNvSpPr/>
          <p:nvPr/>
        </p:nvSpPr>
        <p:spPr>
          <a:xfrm>
            <a:off x="7490579" y="3859887"/>
            <a:ext cx="309443" cy="309443"/>
          </a:xfrm>
          <a:prstGeom prst="roundRect">
            <a:avLst>
              <a:gd name="adj" fmla="val 6668"/>
            </a:avLst>
          </a:prstGeom>
          <a:solidFill>
            <a:srgbClr val="3B3C3E"/>
          </a:solidFill>
          <a:ln/>
        </p:spPr>
      </p:sp>
      <p:sp>
        <p:nvSpPr>
          <p:cNvPr id="13" name="Text 10"/>
          <p:cNvSpPr/>
          <p:nvPr/>
        </p:nvSpPr>
        <p:spPr>
          <a:xfrm>
            <a:off x="7542133" y="3885605"/>
            <a:ext cx="206216" cy="257889"/>
          </a:xfrm>
          <a:prstGeom prst="rect">
            <a:avLst/>
          </a:prstGeom>
          <a:noFill/>
          <a:ln/>
        </p:spPr>
        <p:txBody>
          <a:bodyPr wrap="none" lIns="0" tIns="0" rIns="0" bIns="0" rtlCol="0" anchor="t"/>
          <a:lstStyle/>
          <a:p>
            <a:pPr marL="0" indent="0" algn="ctr">
              <a:lnSpc>
                <a:spcPts val="1600"/>
              </a:lnSpc>
              <a:buNone/>
            </a:pPr>
            <a:r>
              <a:rPr lang="en-US" sz="1600" b="1" dirty="0">
                <a:solidFill>
                  <a:srgbClr val="C2C4B5"/>
                </a:solidFill>
                <a:latin typeface="Outfit Bold" pitchFamily="34" charset="0"/>
                <a:ea typeface="Outfit Bold" pitchFamily="34" charset="-122"/>
                <a:cs typeface="Outfit Bold" pitchFamily="34" charset="-120"/>
              </a:rPr>
              <a:t>3</a:t>
            </a:r>
            <a:endParaRPr lang="en-US" sz="1600" dirty="0"/>
          </a:p>
        </p:txBody>
      </p:sp>
      <p:sp>
        <p:nvSpPr>
          <p:cNvPr id="14" name="Text 11"/>
          <p:cNvSpPr/>
          <p:nvPr/>
        </p:nvSpPr>
        <p:spPr>
          <a:xfrm>
            <a:off x="7937540" y="3907155"/>
            <a:ext cx="2473881" cy="214908"/>
          </a:xfrm>
          <a:prstGeom prst="rect">
            <a:avLst/>
          </a:prstGeom>
          <a:noFill/>
          <a:ln/>
        </p:spPr>
        <p:txBody>
          <a:bodyPr wrap="none" lIns="0" tIns="0" rIns="0" bIns="0" rtlCol="0" anchor="t"/>
          <a:lstStyle/>
          <a:p>
            <a:pPr marL="0" indent="0" algn="l">
              <a:lnSpc>
                <a:spcPts val="1650"/>
              </a:lnSpc>
              <a:buNone/>
            </a:pPr>
            <a:r>
              <a:rPr lang="en-US" sz="1350" b="1" dirty="0">
                <a:solidFill>
                  <a:srgbClr val="C2C4B5"/>
                </a:solidFill>
                <a:latin typeface="Outfit Bold" pitchFamily="34" charset="0"/>
                <a:ea typeface="Outfit Bold" pitchFamily="34" charset="-122"/>
                <a:cs typeface="Outfit Bold" pitchFamily="34" charset="-120"/>
              </a:rPr>
              <a:t>Develop Compliance Strategies</a:t>
            </a:r>
            <a:endParaRPr lang="en-US" sz="1350" dirty="0"/>
          </a:p>
        </p:txBody>
      </p:sp>
      <p:sp>
        <p:nvSpPr>
          <p:cNvPr id="15" name="Text 12"/>
          <p:cNvSpPr/>
          <p:nvPr/>
        </p:nvSpPr>
        <p:spPr>
          <a:xfrm>
            <a:off x="7937540" y="4259580"/>
            <a:ext cx="3735229" cy="660083"/>
          </a:xfrm>
          <a:prstGeom prst="rect">
            <a:avLst/>
          </a:prstGeom>
          <a:noFill/>
          <a:ln/>
        </p:spPr>
        <p:txBody>
          <a:bodyPr wrap="square" lIns="0" tIns="0" rIns="0" bIns="0" rtlCol="0" anchor="t"/>
          <a:lstStyle/>
          <a:p>
            <a:pPr marL="0" indent="0" algn="l">
              <a:lnSpc>
                <a:spcPts val="1700"/>
              </a:lnSpc>
              <a:buNone/>
            </a:pPr>
            <a:r>
              <a:rPr lang="en-US" sz="1050" dirty="0">
                <a:solidFill>
                  <a:srgbClr val="C2C4B5"/>
                </a:solidFill>
                <a:latin typeface="Bitter" pitchFamily="34" charset="0"/>
                <a:ea typeface="Bitter" pitchFamily="34" charset="-122"/>
                <a:cs typeface="Bitter" pitchFamily="34" charset="-120"/>
              </a:rPr>
              <a:t>Formulate effective strategies to ensure robust digital tax compliance for businesses operating in the digital economy.</a:t>
            </a:r>
            <a:endParaRPr lang="en-US" sz="1050" dirty="0"/>
          </a:p>
        </p:txBody>
      </p:sp>
      <p:sp>
        <p:nvSpPr>
          <p:cNvPr id="16" name="Shape 13"/>
          <p:cNvSpPr/>
          <p:nvPr/>
        </p:nvSpPr>
        <p:spPr>
          <a:xfrm>
            <a:off x="7490579" y="5194697"/>
            <a:ext cx="309443" cy="309443"/>
          </a:xfrm>
          <a:prstGeom prst="roundRect">
            <a:avLst>
              <a:gd name="adj" fmla="val 6668"/>
            </a:avLst>
          </a:prstGeom>
          <a:solidFill>
            <a:srgbClr val="3B3C3E"/>
          </a:solidFill>
          <a:ln/>
        </p:spPr>
      </p:sp>
      <p:sp>
        <p:nvSpPr>
          <p:cNvPr id="17" name="Text 14"/>
          <p:cNvSpPr/>
          <p:nvPr/>
        </p:nvSpPr>
        <p:spPr>
          <a:xfrm>
            <a:off x="7542133" y="5220414"/>
            <a:ext cx="206216" cy="257889"/>
          </a:xfrm>
          <a:prstGeom prst="rect">
            <a:avLst/>
          </a:prstGeom>
          <a:noFill/>
          <a:ln/>
        </p:spPr>
        <p:txBody>
          <a:bodyPr wrap="none" lIns="0" tIns="0" rIns="0" bIns="0" rtlCol="0" anchor="t"/>
          <a:lstStyle/>
          <a:p>
            <a:pPr marL="0" indent="0" algn="ctr">
              <a:lnSpc>
                <a:spcPts val="1600"/>
              </a:lnSpc>
              <a:buNone/>
            </a:pPr>
            <a:r>
              <a:rPr lang="en-US" sz="1600" b="1" dirty="0">
                <a:solidFill>
                  <a:srgbClr val="C2C4B5"/>
                </a:solidFill>
                <a:latin typeface="Outfit Bold" pitchFamily="34" charset="0"/>
                <a:ea typeface="Outfit Bold" pitchFamily="34" charset="-122"/>
                <a:cs typeface="Outfit Bold" pitchFamily="34" charset="-120"/>
              </a:rPr>
              <a:t>4</a:t>
            </a:r>
            <a:endParaRPr lang="en-US" sz="1600" dirty="0"/>
          </a:p>
        </p:txBody>
      </p:sp>
      <p:sp>
        <p:nvSpPr>
          <p:cNvPr id="18" name="Text 15"/>
          <p:cNvSpPr/>
          <p:nvPr/>
        </p:nvSpPr>
        <p:spPr>
          <a:xfrm>
            <a:off x="7937540" y="5241965"/>
            <a:ext cx="2319576" cy="214908"/>
          </a:xfrm>
          <a:prstGeom prst="rect">
            <a:avLst/>
          </a:prstGeom>
          <a:noFill/>
          <a:ln/>
        </p:spPr>
        <p:txBody>
          <a:bodyPr wrap="none" lIns="0" tIns="0" rIns="0" bIns="0" rtlCol="0" anchor="t"/>
          <a:lstStyle/>
          <a:p>
            <a:pPr marL="0" indent="0" algn="l">
              <a:lnSpc>
                <a:spcPts val="1650"/>
              </a:lnSpc>
              <a:buNone/>
            </a:pPr>
            <a:r>
              <a:rPr lang="en-US" sz="1350" b="1" dirty="0">
                <a:solidFill>
                  <a:srgbClr val="C2C4B5"/>
                </a:solidFill>
                <a:latin typeface="Outfit Bold" pitchFamily="34" charset="0"/>
                <a:ea typeface="Outfit Bold" pitchFamily="34" charset="-122"/>
                <a:cs typeface="Outfit Bold" pitchFamily="34" charset="-120"/>
              </a:rPr>
              <a:t>Understand OECD Guidelines</a:t>
            </a:r>
            <a:endParaRPr lang="en-US" sz="1350" dirty="0"/>
          </a:p>
        </p:txBody>
      </p:sp>
      <p:sp>
        <p:nvSpPr>
          <p:cNvPr id="19" name="Text 16"/>
          <p:cNvSpPr/>
          <p:nvPr/>
        </p:nvSpPr>
        <p:spPr>
          <a:xfrm>
            <a:off x="7937540" y="5594390"/>
            <a:ext cx="3735229" cy="660083"/>
          </a:xfrm>
          <a:prstGeom prst="rect">
            <a:avLst/>
          </a:prstGeom>
          <a:noFill/>
          <a:ln/>
        </p:spPr>
        <p:txBody>
          <a:bodyPr wrap="square" lIns="0" tIns="0" rIns="0" bIns="0" rtlCol="0" anchor="t"/>
          <a:lstStyle/>
          <a:p>
            <a:pPr marL="0" indent="0" algn="l">
              <a:lnSpc>
                <a:spcPts val="1700"/>
              </a:lnSpc>
              <a:buNone/>
            </a:pPr>
            <a:r>
              <a:rPr lang="en-US" sz="1050" dirty="0">
                <a:solidFill>
                  <a:srgbClr val="C2C4B5"/>
                </a:solidFill>
                <a:latin typeface="Bitter" pitchFamily="34" charset="0"/>
                <a:ea typeface="Bitter" pitchFamily="34" charset="-122"/>
                <a:cs typeface="Bitter" pitchFamily="34" charset="-120"/>
              </a:rPr>
              <a:t>Gain a deep understanding of the Organization for Economic Co-operation and Development (OECD) guidelines for digital taxation.</a:t>
            </a:r>
            <a:endParaRPr lang="en-US" sz="1050" dirty="0"/>
          </a:p>
        </p:txBody>
      </p:sp>
      <p:sp>
        <p:nvSpPr>
          <p:cNvPr id="20" name="Shape 17"/>
          <p:cNvSpPr/>
          <p:nvPr/>
        </p:nvSpPr>
        <p:spPr>
          <a:xfrm>
            <a:off x="7490579" y="6529507"/>
            <a:ext cx="309443" cy="309443"/>
          </a:xfrm>
          <a:prstGeom prst="roundRect">
            <a:avLst>
              <a:gd name="adj" fmla="val 6668"/>
            </a:avLst>
          </a:prstGeom>
          <a:solidFill>
            <a:srgbClr val="3B3C3E"/>
          </a:solidFill>
          <a:ln/>
        </p:spPr>
      </p:sp>
      <p:sp>
        <p:nvSpPr>
          <p:cNvPr id="21" name="Text 18"/>
          <p:cNvSpPr/>
          <p:nvPr/>
        </p:nvSpPr>
        <p:spPr>
          <a:xfrm>
            <a:off x="7542133" y="6555224"/>
            <a:ext cx="206216" cy="257889"/>
          </a:xfrm>
          <a:prstGeom prst="rect">
            <a:avLst/>
          </a:prstGeom>
          <a:noFill/>
          <a:ln/>
        </p:spPr>
        <p:txBody>
          <a:bodyPr wrap="none" lIns="0" tIns="0" rIns="0" bIns="0" rtlCol="0" anchor="t"/>
          <a:lstStyle/>
          <a:p>
            <a:pPr marL="0" indent="0" algn="ctr">
              <a:lnSpc>
                <a:spcPts val="1600"/>
              </a:lnSpc>
              <a:buNone/>
            </a:pPr>
            <a:r>
              <a:rPr lang="en-US" sz="1600" b="1" dirty="0">
                <a:solidFill>
                  <a:srgbClr val="C2C4B5"/>
                </a:solidFill>
                <a:latin typeface="Outfit Bold" pitchFamily="34" charset="0"/>
                <a:ea typeface="Outfit Bold" pitchFamily="34" charset="-122"/>
                <a:cs typeface="Outfit Bold" pitchFamily="34" charset="-120"/>
              </a:rPr>
              <a:t>5</a:t>
            </a:r>
            <a:endParaRPr lang="en-US" sz="1600" dirty="0"/>
          </a:p>
        </p:txBody>
      </p:sp>
      <p:sp>
        <p:nvSpPr>
          <p:cNvPr id="22" name="Text 19"/>
          <p:cNvSpPr/>
          <p:nvPr/>
        </p:nvSpPr>
        <p:spPr>
          <a:xfrm>
            <a:off x="7937540" y="6576774"/>
            <a:ext cx="2314813" cy="214908"/>
          </a:xfrm>
          <a:prstGeom prst="rect">
            <a:avLst/>
          </a:prstGeom>
          <a:noFill/>
          <a:ln/>
        </p:spPr>
        <p:txBody>
          <a:bodyPr wrap="none" lIns="0" tIns="0" rIns="0" bIns="0" rtlCol="0" anchor="t"/>
          <a:lstStyle/>
          <a:p>
            <a:pPr marL="0" indent="0" algn="l">
              <a:lnSpc>
                <a:spcPts val="1650"/>
              </a:lnSpc>
              <a:buNone/>
            </a:pPr>
            <a:r>
              <a:rPr lang="en-US" sz="1350" b="1" dirty="0">
                <a:solidFill>
                  <a:srgbClr val="C2C4B5"/>
                </a:solidFill>
                <a:latin typeface="Outfit Bold" pitchFamily="34" charset="0"/>
                <a:ea typeface="Outfit Bold" pitchFamily="34" charset="-122"/>
                <a:cs typeface="Outfit Bold" pitchFamily="34" charset="-120"/>
              </a:rPr>
              <a:t>Evaluate Cross-Border Issues</a:t>
            </a:r>
            <a:endParaRPr lang="en-US" sz="1350" dirty="0"/>
          </a:p>
        </p:txBody>
      </p:sp>
      <p:sp>
        <p:nvSpPr>
          <p:cNvPr id="23" name="Text 20"/>
          <p:cNvSpPr/>
          <p:nvPr/>
        </p:nvSpPr>
        <p:spPr>
          <a:xfrm>
            <a:off x="7937540" y="6929199"/>
            <a:ext cx="3735229" cy="440055"/>
          </a:xfrm>
          <a:prstGeom prst="rect">
            <a:avLst/>
          </a:prstGeom>
          <a:noFill/>
          <a:ln/>
        </p:spPr>
        <p:txBody>
          <a:bodyPr wrap="square" lIns="0" tIns="0" rIns="0" bIns="0" rtlCol="0" anchor="t"/>
          <a:lstStyle/>
          <a:p>
            <a:pPr marL="0" indent="0" algn="l">
              <a:lnSpc>
                <a:spcPts val="1700"/>
              </a:lnSpc>
              <a:buNone/>
            </a:pPr>
            <a:r>
              <a:rPr lang="en-US" sz="1050" dirty="0">
                <a:solidFill>
                  <a:srgbClr val="C2C4B5"/>
                </a:solidFill>
                <a:latin typeface="Bitter" pitchFamily="34" charset="0"/>
                <a:ea typeface="Bitter" pitchFamily="34" charset="-122"/>
                <a:cs typeface="Bitter" pitchFamily="34" charset="-120"/>
              </a:rPr>
              <a:t>Assess and manage complex cross-border digital taxation issues, including permanent establishment and nexus.</a:t>
            </a:r>
            <a:endParaRPr lang="en-US" sz="10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56140"/>
          </a:xfrm>
          <a:prstGeom prst="rect">
            <a:avLst/>
          </a:prstGeom>
        </p:spPr>
      </p:pic>
      <p:sp>
        <p:nvSpPr>
          <p:cNvPr id="3" name="Text 0"/>
          <p:cNvSpPr/>
          <p:nvPr/>
        </p:nvSpPr>
        <p:spPr>
          <a:xfrm>
            <a:off x="1396722" y="2854643"/>
            <a:ext cx="7057787" cy="467916"/>
          </a:xfrm>
          <a:prstGeom prst="rect">
            <a:avLst/>
          </a:prstGeom>
          <a:noFill/>
          <a:ln/>
        </p:spPr>
        <p:txBody>
          <a:bodyPr wrap="none" lIns="0" tIns="0" rIns="0" bIns="0" rtlCol="0" anchor="t"/>
          <a:lstStyle/>
          <a:p>
            <a:pPr marL="0" indent="0" algn="l">
              <a:lnSpc>
                <a:spcPts val="3650"/>
              </a:lnSpc>
              <a:buNone/>
            </a:pPr>
            <a:r>
              <a:rPr lang="en-US" sz="2900" b="1" dirty="0">
                <a:solidFill>
                  <a:srgbClr val="E1E5CD"/>
                </a:solidFill>
                <a:latin typeface="Outfit Bold" pitchFamily="34" charset="0"/>
                <a:ea typeface="Outfit Bold" pitchFamily="34" charset="-122"/>
                <a:cs typeface="Outfit Bold" pitchFamily="34" charset="-120"/>
              </a:rPr>
              <a:t>Leveraging Technology for Tax Efficiency</a:t>
            </a:r>
            <a:endParaRPr lang="en-US" sz="2900" dirty="0"/>
          </a:p>
        </p:txBody>
      </p:sp>
      <p:sp>
        <p:nvSpPr>
          <p:cNvPr id="4" name="Shape 1"/>
          <p:cNvSpPr/>
          <p:nvPr/>
        </p:nvSpPr>
        <p:spPr>
          <a:xfrm>
            <a:off x="1396722" y="3883819"/>
            <a:ext cx="5824895" cy="1681282"/>
          </a:xfrm>
          <a:prstGeom prst="roundRect">
            <a:avLst>
              <a:gd name="adj" fmla="val 6526"/>
            </a:avLst>
          </a:prstGeom>
          <a:solidFill>
            <a:srgbClr val="1C1D1F"/>
          </a:solidFill>
          <a:ln/>
        </p:spPr>
      </p:sp>
      <p:sp>
        <p:nvSpPr>
          <p:cNvPr id="5" name="Shape 2"/>
          <p:cNvSpPr/>
          <p:nvPr/>
        </p:nvSpPr>
        <p:spPr>
          <a:xfrm>
            <a:off x="1396722" y="3860959"/>
            <a:ext cx="5824895" cy="91440"/>
          </a:xfrm>
          <a:prstGeom prst="roundRect">
            <a:avLst>
              <a:gd name="adj" fmla="val 30700"/>
            </a:avLst>
          </a:prstGeom>
          <a:solidFill>
            <a:srgbClr val="9FA582"/>
          </a:solidFill>
          <a:ln/>
        </p:spPr>
      </p:sp>
      <p:sp>
        <p:nvSpPr>
          <p:cNvPr id="6" name="Shape 3"/>
          <p:cNvSpPr/>
          <p:nvPr/>
        </p:nvSpPr>
        <p:spPr>
          <a:xfrm>
            <a:off x="4028420" y="3603188"/>
            <a:ext cx="561380" cy="561380"/>
          </a:xfrm>
          <a:prstGeom prst="roundRect">
            <a:avLst>
              <a:gd name="adj" fmla="val 162884"/>
            </a:avLst>
          </a:prstGeom>
          <a:solidFill>
            <a:srgbClr val="9FA582"/>
          </a:solidFill>
          <a:ln/>
        </p:spPr>
      </p:sp>
      <p:pic>
        <p:nvPicPr>
          <p:cNvPr id="7"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96775" y="3771543"/>
            <a:ext cx="224552" cy="224552"/>
          </a:xfrm>
          <a:prstGeom prst="rect">
            <a:avLst/>
          </a:prstGeom>
        </p:spPr>
      </p:pic>
      <p:sp>
        <p:nvSpPr>
          <p:cNvPr id="8" name="Text 4"/>
          <p:cNvSpPr/>
          <p:nvPr/>
        </p:nvSpPr>
        <p:spPr>
          <a:xfrm>
            <a:off x="1606629" y="4351615"/>
            <a:ext cx="3572708" cy="292418"/>
          </a:xfrm>
          <a:prstGeom prst="rect">
            <a:avLst/>
          </a:prstGeom>
          <a:noFill/>
          <a:ln/>
        </p:spPr>
        <p:txBody>
          <a:bodyPr wrap="none" lIns="0" tIns="0" rIns="0" bIns="0" rtlCol="0" anchor="t"/>
          <a:lstStyle/>
          <a:p>
            <a:pPr marL="0" indent="0" algn="l">
              <a:lnSpc>
                <a:spcPts val="2300"/>
              </a:lnSpc>
              <a:buNone/>
            </a:pPr>
            <a:r>
              <a:rPr lang="en-US" sz="1800" b="1" dirty="0">
                <a:solidFill>
                  <a:srgbClr val="C2C4B5"/>
                </a:solidFill>
                <a:latin typeface="Outfit Bold" pitchFamily="34" charset="0"/>
                <a:ea typeface="Outfit Bold" pitchFamily="34" charset="-122"/>
                <a:cs typeface="Outfit Bold" pitchFamily="34" charset="-120"/>
              </a:rPr>
              <a:t>Identify Tax Technology Solutions</a:t>
            </a:r>
            <a:endParaRPr lang="en-US" sz="1800" dirty="0"/>
          </a:p>
        </p:txBody>
      </p:sp>
      <p:sp>
        <p:nvSpPr>
          <p:cNvPr id="9" name="Text 5"/>
          <p:cNvSpPr/>
          <p:nvPr/>
        </p:nvSpPr>
        <p:spPr>
          <a:xfrm>
            <a:off x="1606629" y="4756309"/>
            <a:ext cx="5405080" cy="598884"/>
          </a:xfrm>
          <a:prstGeom prst="rect">
            <a:avLst/>
          </a:prstGeom>
          <a:noFill/>
          <a:ln/>
        </p:spPr>
        <p:txBody>
          <a:bodyPr wrap="square" lIns="0" tIns="0" rIns="0" bIns="0" rtlCol="0" anchor="t"/>
          <a:lstStyle/>
          <a:p>
            <a:pPr marL="0" indent="0" algn="l">
              <a:lnSpc>
                <a:spcPts val="2350"/>
              </a:lnSpc>
              <a:buNone/>
            </a:pPr>
            <a:r>
              <a:rPr lang="en-US" sz="1450" dirty="0">
                <a:solidFill>
                  <a:srgbClr val="C2C4B5"/>
                </a:solidFill>
                <a:latin typeface="Bitter" pitchFamily="34" charset="0"/>
                <a:ea typeface="Bitter" pitchFamily="34" charset="-122"/>
                <a:cs typeface="Bitter" pitchFamily="34" charset="-120"/>
              </a:rPr>
              <a:t>Explore a wide array of tax technology solutions designed to streamline compliance processes.</a:t>
            </a:r>
            <a:endParaRPr lang="en-US" sz="1450" dirty="0"/>
          </a:p>
        </p:txBody>
      </p:sp>
      <p:sp>
        <p:nvSpPr>
          <p:cNvPr id="10" name="Shape 6"/>
          <p:cNvSpPr/>
          <p:nvPr/>
        </p:nvSpPr>
        <p:spPr>
          <a:xfrm>
            <a:off x="7408664" y="3883819"/>
            <a:ext cx="5825014" cy="1681282"/>
          </a:xfrm>
          <a:prstGeom prst="roundRect">
            <a:avLst>
              <a:gd name="adj" fmla="val 6526"/>
            </a:avLst>
          </a:prstGeom>
          <a:solidFill>
            <a:srgbClr val="1C1D1F"/>
          </a:solidFill>
          <a:ln/>
        </p:spPr>
      </p:sp>
      <p:sp>
        <p:nvSpPr>
          <p:cNvPr id="11" name="Shape 7"/>
          <p:cNvSpPr/>
          <p:nvPr/>
        </p:nvSpPr>
        <p:spPr>
          <a:xfrm>
            <a:off x="7408664" y="3860959"/>
            <a:ext cx="5825014" cy="91440"/>
          </a:xfrm>
          <a:prstGeom prst="roundRect">
            <a:avLst>
              <a:gd name="adj" fmla="val 30700"/>
            </a:avLst>
          </a:prstGeom>
          <a:solidFill>
            <a:srgbClr val="9FA582"/>
          </a:solidFill>
          <a:ln/>
        </p:spPr>
      </p:sp>
      <p:sp>
        <p:nvSpPr>
          <p:cNvPr id="12" name="Shape 8"/>
          <p:cNvSpPr/>
          <p:nvPr/>
        </p:nvSpPr>
        <p:spPr>
          <a:xfrm>
            <a:off x="10040481" y="3603188"/>
            <a:ext cx="561380" cy="561380"/>
          </a:xfrm>
          <a:prstGeom prst="roundRect">
            <a:avLst>
              <a:gd name="adj" fmla="val 162884"/>
            </a:avLst>
          </a:prstGeom>
          <a:solidFill>
            <a:srgbClr val="9FA582"/>
          </a:solidFill>
          <a:ln/>
        </p:spPr>
      </p:sp>
      <p:pic>
        <p:nvPicPr>
          <p:cNvPr id="13"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08835" y="3771543"/>
            <a:ext cx="224552" cy="224552"/>
          </a:xfrm>
          <a:prstGeom prst="rect">
            <a:avLst/>
          </a:prstGeom>
        </p:spPr>
      </p:pic>
      <p:sp>
        <p:nvSpPr>
          <p:cNvPr id="14" name="Text 9"/>
          <p:cNvSpPr/>
          <p:nvPr/>
        </p:nvSpPr>
        <p:spPr>
          <a:xfrm>
            <a:off x="7618571" y="4351615"/>
            <a:ext cx="3081338" cy="292418"/>
          </a:xfrm>
          <a:prstGeom prst="rect">
            <a:avLst/>
          </a:prstGeom>
          <a:noFill/>
          <a:ln/>
        </p:spPr>
        <p:txBody>
          <a:bodyPr wrap="none" lIns="0" tIns="0" rIns="0" bIns="0" rtlCol="0" anchor="t"/>
          <a:lstStyle/>
          <a:p>
            <a:pPr marL="0" indent="0" algn="l">
              <a:lnSpc>
                <a:spcPts val="2300"/>
              </a:lnSpc>
              <a:buNone/>
            </a:pPr>
            <a:r>
              <a:rPr lang="en-US" sz="1800" b="1" dirty="0">
                <a:solidFill>
                  <a:srgbClr val="C2C4B5"/>
                </a:solidFill>
                <a:latin typeface="Outfit Bold" pitchFamily="34" charset="0"/>
                <a:ea typeface="Outfit Bold" pitchFamily="34" charset="-122"/>
                <a:cs typeface="Outfit Bold" pitchFamily="34" charset="-120"/>
              </a:rPr>
              <a:t>Implement Automation Tools</a:t>
            </a:r>
            <a:endParaRPr lang="en-US" sz="1800" dirty="0"/>
          </a:p>
        </p:txBody>
      </p:sp>
      <p:sp>
        <p:nvSpPr>
          <p:cNvPr id="15" name="Text 10"/>
          <p:cNvSpPr/>
          <p:nvPr/>
        </p:nvSpPr>
        <p:spPr>
          <a:xfrm>
            <a:off x="7618571" y="4756309"/>
            <a:ext cx="5405199" cy="598884"/>
          </a:xfrm>
          <a:prstGeom prst="rect">
            <a:avLst/>
          </a:prstGeom>
          <a:noFill/>
          <a:ln/>
        </p:spPr>
        <p:txBody>
          <a:bodyPr wrap="square" lIns="0" tIns="0" rIns="0" bIns="0" rtlCol="0" anchor="t"/>
          <a:lstStyle/>
          <a:p>
            <a:pPr marL="0" indent="0" algn="l">
              <a:lnSpc>
                <a:spcPts val="2350"/>
              </a:lnSpc>
              <a:buNone/>
            </a:pPr>
            <a:r>
              <a:rPr lang="en-US" sz="1450" dirty="0">
                <a:solidFill>
                  <a:srgbClr val="C2C4B5"/>
                </a:solidFill>
                <a:latin typeface="Bitter" pitchFamily="34" charset="0"/>
                <a:ea typeface="Bitter" pitchFamily="34" charset="-122"/>
                <a:cs typeface="Bitter" pitchFamily="34" charset="-120"/>
              </a:rPr>
              <a:t>Apply automation tools to enhance efficiency and accuracy in tax compliance operations.</a:t>
            </a:r>
            <a:endParaRPr lang="en-US" sz="1450" dirty="0"/>
          </a:p>
        </p:txBody>
      </p:sp>
      <p:sp>
        <p:nvSpPr>
          <p:cNvPr id="16" name="Shape 11"/>
          <p:cNvSpPr/>
          <p:nvPr/>
        </p:nvSpPr>
        <p:spPr>
          <a:xfrm>
            <a:off x="1396722" y="6032778"/>
            <a:ext cx="5824895" cy="1681282"/>
          </a:xfrm>
          <a:prstGeom prst="roundRect">
            <a:avLst>
              <a:gd name="adj" fmla="val 6526"/>
            </a:avLst>
          </a:prstGeom>
          <a:solidFill>
            <a:srgbClr val="1C1D1F"/>
          </a:solidFill>
          <a:ln/>
        </p:spPr>
      </p:sp>
      <p:sp>
        <p:nvSpPr>
          <p:cNvPr id="17" name="Shape 12"/>
          <p:cNvSpPr/>
          <p:nvPr/>
        </p:nvSpPr>
        <p:spPr>
          <a:xfrm>
            <a:off x="1396722" y="6009918"/>
            <a:ext cx="5824895" cy="91440"/>
          </a:xfrm>
          <a:prstGeom prst="roundRect">
            <a:avLst>
              <a:gd name="adj" fmla="val 30700"/>
            </a:avLst>
          </a:prstGeom>
          <a:solidFill>
            <a:srgbClr val="9FA582"/>
          </a:solidFill>
          <a:ln/>
        </p:spPr>
      </p:sp>
      <p:sp>
        <p:nvSpPr>
          <p:cNvPr id="18" name="Shape 13"/>
          <p:cNvSpPr/>
          <p:nvPr/>
        </p:nvSpPr>
        <p:spPr>
          <a:xfrm>
            <a:off x="4028420" y="5752147"/>
            <a:ext cx="561380" cy="561380"/>
          </a:xfrm>
          <a:prstGeom prst="roundRect">
            <a:avLst>
              <a:gd name="adj" fmla="val 162884"/>
            </a:avLst>
          </a:prstGeom>
          <a:solidFill>
            <a:srgbClr val="9FA582"/>
          </a:solidFill>
          <a:ln/>
        </p:spPr>
      </p:sp>
      <p:pic>
        <p:nvPicPr>
          <p:cNvPr id="19"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96775" y="5920502"/>
            <a:ext cx="224552" cy="224552"/>
          </a:xfrm>
          <a:prstGeom prst="rect">
            <a:avLst/>
          </a:prstGeom>
        </p:spPr>
      </p:pic>
      <p:sp>
        <p:nvSpPr>
          <p:cNvPr id="20" name="Text 14"/>
          <p:cNvSpPr/>
          <p:nvPr/>
        </p:nvSpPr>
        <p:spPr>
          <a:xfrm>
            <a:off x="1606629" y="6500574"/>
            <a:ext cx="3928586" cy="292418"/>
          </a:xfrm>
          <a:prstGeom prst="rect">
            <a:avLst/>
          </a:prstGeom>
          <a:noFill/>
          <a:ln/>
        </p:spPr>
        <p:txBody>
          <a:bodyPr wrap="none" lIns="0" tIns="0" rIns="0" bIns="0" rtlCol="0" anchor="t"/>
          <a:lstStyle/>
          <a:p>
            <a:pPr marL="0" indent="0" algn="l">
              <a:lnSpc>
                <a:spcPts val="2300"/>
              </a:lnSpc>
              <a:buNone/>
            </a:pPr>
            <a:r>
              <a:rPr lang="en-US" sz="1800" b="1" dirty="0">
                <a:solidFill>
                  <a:srgbClr val="C2C4B5"/>
                </a:solidFill>
                <a:latin typeface="Outfit Bold" pitchFamily="34" charset="0"/>
                <a:ea typeface="Outfit Bold" pitchFamily="34" charset="-122"/>
                <a:cs typeface="Outfit Bold" pitchFamily="34" charset="-120"/>
              </a:rPr>
              <a:t>Evaluate Tax Software Effectiveness</a:t>
            </a:r>
            <a:endParaRPr lang="en-US" sz="1800" dirty="0"/>
          </a:p>
        </p:txBody>
      </p:sp>
      <p:sp>
        <p:nvSpPr>
          <p:cNvPr id="21" name="Text 15"/>
          <p:cNvSpPr/>
          <p:nvPr/>
        </p:nvSpPr>
        <p:spPr>
          <a:xfrm>
            <a:off x="1606629" y="6905268"/>
            <a:ext cx="5405080" cy="598884"/>
          </a:xfrm>
          <a:prstGeom prst="rect">
            <a:avLst/>
          </a:prstGeom>
          <a:noFill/>
          <a:ln/>
        </p:spPr>
        <p:txBody>
          <a:bodyPr wrap="square" lIns="0" tIns="0" rIns="0" bIns="0" rtlCol="0" anchor="t"/>
          <a:lstStyle/>
          <a:p>
            <a:pPr marL="0" indent="0" algn="l">
              <a:lnSpc>
                <a:spcPts val="2350"/>
              </a:lnSpc>
              <a:buNone/>
            </a:pPr>
            <a:r>
              <a:rPr lang="en-US" sz="1450" dirty="0">
                <a:solidFill>
                  <a:srgbClr val="C2C4B5"/>
                </a:solidFill>
                <a:latin typeface="Bitter" pitchFamily="34" charset="0"/>
                <a:ea typeface="Bitter" pitchFamily="34" charset="-122"/>
                <a:cs typeface="Bitter" pitchFamily="34" charset="-120"/>
              </a:rPr>
              <a:t>Critically evaluate the utility and efficacy of tax software in digital tax practice and administration.</a:t>
            </a:r>
            <a:endParaRPr lang="en-US" sz="1450" dirty="0"/>
          </a:p>
        </p:txBody>
      </p:sp>
      <p:sp>
        <p:nvSpPr>
          <p:cNvPr id="22" name="Shape 16"/>
          <p:cNvSpPr/>
          <p:nvPr/>
        </p:nvSpPr>
        <p:spPr>
          <a:xfrm>
            <a:off x="7408664" y="6032778"/>
            <a:ext cx="5825014" cy="1681282"/>
          </a:xfrm>
          <a:prstGeom prst="roundRect">
            <a:avLst>
              <a:gd name="adj" fmla="val 6526"/>
            </a:avLst>
          </a:prstGeom>
          <a:solidFill>
            <a:srgbClr val="1C1D1F"/>
          </a:solidFill>
          <a:ln/>
        </p:spPr>
      </p:sp>
      <p:sp>
        <p:nvSpPr>
          <p:cNvPr id="23" name="Shape 17"/>
          <p:cNvSpPr/>
          <p:nvPr/>
        </p:nvSpPr>
        <p:spPr>
          <a:xfrm>
            <a:off x="7408664" y="6009918"/>
            <a:ext cx="5825014" cy="91440"/>
          </a:xfrm>
          <a:prstGeom prst="roundRect">
            <a:avLst>
              <a:gd name="adj" fmla="val 30700"/>
            </a:avLst>
          </a:prstGeom>
          <a:solidFill>
            <a:srgbClr val="9FA582"/>
          </a:solidFill>
          <a:ln/>
        </p:spPr>
      </p:sp>
      <p:sp>
        <p:nvSpPr>
          <p:cNvPr id="24" name="Shape 18"/>
          <p:cNvSpPr/>
          <p:nvPr/>
        </p:nvSpPr>
        <p:spPr>
          <a:xfrm>
            <a:off x="10040481" y="5752147"/>
            <a:ext cx="561380" cy="561380"/>
          </a:xfrm>
          <a:prstGeom prst="roundRect">
            <a:avLst>
              <a:gd name="adj" fmla="val 162884"/>
            </a:avLst>
          </a:prstGeom>
          <a:solidFill>
            <a:srgbClr val="9FA582"/>
          </a:solidFill>
          <a:ln/>
        </p:spPr>
      </p:sp>
      <p:pic>
        <p:nvPicPr>
          <p:cNvPr id="25" name="Image 4"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208835" y="5920502"/>
            <a:ext cx="224552" cy="224552"/>
          </a:xfrm>
          <a:prstGeom prst="rect">
            <a:avLst/>
          </a:prstGeom>
        </p:spPr>
      </p:pic>
      <p:sp>
        <p:nvSpPr>
          <p:cNvPr id="26" name="Text 19"/>
          <p:cNvSpPr/>
          <p:nvPr/>
        </p:nvSpPr>
        <p:spPr>
          <a:xfrm>
            <a:off x="7618571" y="6500574"/>
            <a:ext cx="2877503" cy="292418"/>
          </a:xfrm>
          <a:prstGeom prst="rect">
            <a:avLst/>
          </a:prstGeom>
          <a:noFill/>
          <a:ln/>
        </p:spPr>
        <p:txBody>
          <a:bodyPr wrap="none" lIns="0" tIns="0" rIns="0" bIns="0" rtlCol="0" anchor="t"/>
          <a:lstStyle/>
          <a:p>
            <a:pPr marL="0" indent="0" algn="l">
              <a:lnSpc>
                <a:spcPts val="2300"/>
              </a:lnSpc>
              <a:buNone/>
            </a:pPr>
            <a:r>
              <a:rPr lang="en-US" sz="1800" b="1" dirty="0">
                <a:solidFill>
                  <a:srgbClr val="C2C4B5"/>
                </a:solidFill>
                <a:latin typeface="Outfit Bold" pitchFamily="34" charset="0"/>
                <a:ea typeface="Outfit Bold" pitchFamily="34" charset="-122"/>
                <a:cs typeface="Outfit Bold" pitchFamily="34" charset="-120"/>
              </a:rPr>
              <a:t>Analyze Blockchain Impact</a:t>
            </a:r>
            <a:endParaRPr lang="en-US" sz="1800" dirty="0"/>
          </a:p>
        </p:txBody>
      </p:sp>
      <p:sp>
        <p:nvSpPr>
          <p:cNvPr id="27" name="Text 20"/>
          <p:cNvSpPr/>
          <p:nvPr/>
        </p:nvSpPr>
        <p:spPr>
          <a:xfrm>
            <a:off x="7618571" y="6905268"/>
            <a:ext cx="5405199" cy="598884"/>
          </a:xfrm>
          <a:prstGeom prst="rect">
            <a:avLst/>
          </a:prstGeom>
          <a:noFill/>
          <a:ln/>
        </p:spPr>
        <p:txBody>
          <a:bodyPr wrap="square" lIns="0" tIns="0" rIns="0" bIns="0" rtlCol="0" anchor="t"/>
          <a:lstStyle/>
          <a:p>
            <a:pPr marL="0" indent="0" algn="l">
              <a:lnSpc>
                <a:spcPts val="2350"/>
              </a:lnSpc>
              <a:buNone/>
            </a:pPr>
            <a:r>
              <a:rPr lang="en-US" sz="1450" dirty="0">
                <a:solidFill>
                  <a:srgbClr val="C2C4B5"/>
                </a:solidFill>
                <a:latin typeface="Bitter" pitchFamily="34" charset="0"/>
                <a:ea typeface="Bitter" pitchFamily="34" charset="-122"/>
                <a:cs typeface="Bitter" pitchFamily="34" charset="-120"/>
              </a:rPr>
              <a:t>Investigate the transformative potential of blockchain technology on tax compliance and record-keeping.</a:t>
            </a:r>
            <a:endParaRPr lang="en-US" sz="14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2890837" y="384691"/>
            <a:ext cx="5323999" cy="349687"/>
          </a:xfrm>
          <a:prstGeom prst="rect">
            <a:avLst/>
          </a:prstGeom>
          <a:noFill/>
          <a:ln/>
        </p:spPr>
        <p:txBody>
          <a:bodyPr wrap="none" lIns="0" tIns="0" rIns="0" bIns="0" rtlCol="0" anchor="t"/>
          <a:lstStyle/>
          <a:p>
            <a:pPr marL="0" indent="0" algn="l">
              <a:lnSpc>
                <a:spcPts val="2750"/>
              </a:lnSpc>
              <a:buNone/>
            </a:pPr>
            <a:r>
              <a:rPr lang="en-US" sz="2200" b="1" dirty="0">
                <a:solidFill>
                  <a:srgbClr val="E1E5CD"/>
                </a:solidFill>
                <a:latin typeface="Outfit Bold" pitchFamily="34" charset="0"/>
                <a:ea typeface="Outfit Bold" pitchFamily="34" charset="-122"/>
                <a:cs typeface="Outfit Bold" pitchFamily="34" charset="-120"/>
              </a:rPr>
              <a:t>E-commerce, Sales Tax &amp; Transfer Pricing</a:t>
            </a:r>
            <a:endParaRPr lang="en-US" sz="2200" dirty="0"/>
          </a:p>
        </p:txBody>
      </p:sp>
      <p:sp>
        <p:nvSpPr>
          <p:cNvPr id="3" name="Text 1"/>
          <p:cNvSpPr/>
          <p:nvPr/>
        </p:nvSpPr>
        <p:spPr>
          <a:xfrm>
            <a:off x="2890837" y="1084064"/>
            <a:ext cx="2720935" cy="262295"/>
          </a:xfrm>
          <a:prstGeom prst="rect">
            <a:avLst/>
          </a:prstGeom>
          <a:noFill/>
          <a:ln/>
        </p:spPr>
        <p:txBody>
          <a:bodyPr wrap="none" lIns="0" tIns="0" rIns="0" bIns="0" rtlCol="0" anchor="t"/>
          <a:lstStyle/>
          <a:p>
            <a:pPr marL="0" indent="0" algn="l">
              <a:lnSpc>
                <a:spcPts val="2050"/>
              </a:lnSpc>
              <a:buNone/>
            </a:pPr>
            <a:r>
              <a:rPr lang="en-US" sz="1650" b="1" dirty="0">
                <a:solidFill>
                  <a:srgbClr val="E1E5CD"/>
                </a:solidFill>
                <a:latin typeface="Outfit Bold" pitchFamily="34" charset="0"/>
                <a:ea typeface="Outfit Bold" pitchFamily="34" charset="-122"/>
                <a:cs typeface="Outfit Bold" pitchFamily="34" charset="-120"/>
              </a:rPr>
              <a:t>E-commerce Tax Challenges</a:t>
            </a:r>
            <a:endParaRPr lang="en-US" sz="1650" dirty="0"/>
          </a:p>
        </p:txBody>
      </p:sp>
      <p:sp>
        <p:nvSpPr>
          <p:cNvPr id="4" name="Text 2"/>
          <p:cNvSpPr/>
          <p:nvPr/>
        </p:nvSpPr>
        <p:spPr>
          <a:xfrm>
            <a:off x="2890837" y="1486257"/>
            <a:ext cx="4253627" cy="671512"/>
          </a:xfrm>
          <a:prstGeom prst="rect">
            <a:avLst/>
          </a:prstGeom>
          <a:noFill/>
          <a:ln/>
        </p:spPr>
        <p:txBody>
          <a:bodyPr wrap="square" lIns="0" tIns="0" rIns="0" bIns="0" rtlCol="0" anchor="t"/>
          <a:lstStyle/>
          <a:p>
            <a:pPr marL="0" indent="0" algn="l">
              <a:lnSpc>
                <a:spcPts val="1750"/>
              </a:lnSpc>
              <a:buNone/>
            </a:pPr>
            <a:r>
              <a:rPr lang="en-US" sz="1100" dirty="0">
                <a:solidFill>
                  <a:srgbClr val="C2C4B5"/>
                </a:solidFill>
                <a:latin typeface="Bitter" pitchFamily="34" charset="0"/>
                <a:ea typeface="Bitter" pitchFamily="34" charset="-122"/>
                <a:cs typeface="Bitter" pitchFamily="34" charset="-120"/>
              </a:rPr>
              <a:t>E-commerce introduces unique complexities in sales tax collection and remittance across jurisdictions. This course helps you dissect these challenges and build robust solutions.</a:t>
            </a:r>
            <a:endParaRPr lang="en-US" sz="1100" dirty="0"/>
          </a:p>
        </p:txBody>
      </p:sp>
      <p:sp>
        <p:nvSpPr>
          <p:cNvPr id="5" name="Text 3"/>
          <p:cNvSpPr/>
          <p:nvPr/>
        </p:nvSpPr>
        <p:spPr>
          <a:xfrm>
            <a:off x="2890837" y="2283619"/>
            <a:ext cx="4253627" cy="223838"/>
          </a:xfrm>
          <a:prstGeom prst="rect">
            <a:avLst/>
          </a:prstGeom>
          <a:noFill/>
          <a:ln/>
        </p:spPr>
        <p:txBody>
          <a:bodyPr wrap="none" lIns="0" tIns="0" rIns="0" bIns="0" rtlCol="0" anchor="t"/>
          <a:lstStyle/>
          <a:p>
            <a:pPr marL="342900" indent="-342900" algn="l">
              <a:lnSpc>
                <a:spcPts val="1750"/>
              </a:lnSpc>
              <a:buSzPct val="100000"/>
              <a:buChar char="•"/>
            </a:pPr>
            <a:r>
              <a:rPr lang="en-US" sz="1100" dirty="0">
                <a:solidFill>
                  <a:srgbClr val="C2C4B5"/>
                </a:solidFill>
                <a:latin typeface="Bitter" pitchFamily="34" charset="0"/>
                <a:ea typeface="Bitter" pitchFamily="34" charset="-122"/>
                <a:cs typeface="Bitter" pitchFamily="34" charset="-120"/>
              </a:rPr>
              <a:t>Identify sales tax challenges in e-commerce.</a:t>
            </a:r>
            <a:endParaRPr lang="en-US" sz="1100" dirty="0"/>
          </a:p>
        </p:txBody>
      </p:sp>
      <p:sp>
        <p:nvSpPr>
          <p:cNvPr id="6" name="Text 4"/>
          <p:cNvSpPr/>
          <p:nvPr/>
        </p:nvSpPr>
        <p:spPr>
          <a:xfrm>
            <a:off x="2890837" y="2556391"/>
            <a:ext cx="4253627" cy="223838"/>
          </a:xfrm>
          <a:prstGeom prst="rect">
            <a:avLst/>
          </a:prstGeom>
          <a:noFill/>
          <a:ln/>
        </p:spPr>
        <p:txBody>
          <a:bodyPr wrap="none" lIns="0" tIns="0" rIns="0" bIns="0" rtlCol="0" anchor="t"/>
          <a:lstStyle/>
          <a:p>
            <a:pPr marL="342900" indent="-342900" algn="l">
              <a:lnSpc>
                <a:spcPts val="1750"/>
              </a:lnSpc>
              <a:buSzPct val="100000"/>
              <a:buChar char="•"/>
            </a:pPr>
            <a:r>
              <a:rPr lang="en-US" sz="1100" dirty="0">
                <a:solidFill>
                  <a:srgbClr val="C2C4B5"/>
                </a:solidFill>
                <a:latin typeface="Bitter" pitchFamily="34" charset="0"/>
                <a:ea typeface="Bitter" pitchFamily="34" charset="-122"/>
                <a:cs typeface="Bitter" pitchFamily="34" charset="-120"/>
              </a:rPr>
              <a:t>Develop sales tax compliance strategies for e-commerce.</a:t>
            </a:r>
            <a:endParaRPr lang="en-US" sz="1100" dirty="0"/>
          </a:p>
        </p:txBody>
      </p:sp>
      <p:pic>
        <p:nvPicPr>
          <p:cNvPr id="7" name="Image 0" descr="preencoded.png"/>
          <p:cNvPicPr>
            <a:picLocks noChangeAspect="1"/>
          </p:cNvPicPr>
          <p:nvPr/>
        </p:nvPicPr>
        <p:blipFill>
          <a:blip r:embed="rId3"/>
          <a:stretch>
            <a:fillRect/>
          </a:stretch>
        </p:blipFill>
        <p:spPr>
          <a:xfrm>
            <a:off x="2890837" y="2937510"/>
            <a:ext cx="4253627" cy="4253627"/>
          </a:xfrm>
          <a:prstGeom prst="rect">
            <a:avLst/>
          </a:prstGeom>
        </p:spPr>
      </p:pic>
      <p:sp>
        <p:nvSpPr>
          <p:cNvPr id="8" name="Text 5"/>
          <p:cNvSpPr/>
          <p:nvPr/>
        </p:nvSpPr>
        <p:spPr>
          <a:xfrm>
            <a:off x="7493318" y="1084064"/>
            <a:ext cx="3737610" cy="262295"/>
          </a:xfrm>
          <a:prstGeom prst="rect">
            <a:avLst/>
          </a:prstGeom>
          <a:noFill/>
          <a:ln/>
        </p:spPr>
        <p:txBody>
          <a:bodyPr wrap="none" lIns="0" tIns="0" rIns="0" bIns="0" rtlCol="0" anchor="t"/>
          <a:lstStyle/>
          <a:p>
            <a:pPr marL="0" indent="0" algn="l">
              <a:lnSpc>
                <a:spcPts val="2050"/>
              </a:lnSpc>
              <a:buNone/>
            </a:pPr>
            <a:r>
              <a:rPr lang="en-US" sz="1650" b="1" dirty="0">
                <a:solidFill>
                  <a:srgbClr val="E1E5CD"/>
                </a:solidFill>
                <a:latin typeface="Outfit Bold" pitchFamily="34" charset="0"/>
                <a:ea typeface="Outfit Bold" pitchFamily="34" charset="-122"/>
                <a:cs typeface="Outfit Bold" pitchFamily="34" charset="-120"/>
              </a:rPr>
              <a:t>Transfer Pricing in Digital Transactions</a:t>
            </a:r>
            <a:endParaRPr lang="en-US" sz="1650" dirty="0"/>
          </a:p>
        </p:txBody>
      </p:sp>
      <p:sp>
        <p:nvSpPr>
          <p:cNvPr id="9" name="Text 6"/>
          <p:cNvSpPr/>
          <p:nvPr/>
        </p:nvSpPr>
        <p:spPr>
          <a:xfrm>
            <a:off x="7493318" y="1486257"/>
            <a:ext cx="4253627" cy="671512"/>
          </a:xfrm>
          <a:prstGeom prst="rect">
            <a:avLst/>
          </a:prstGeom>
          <a:noFill/>
          <a:ln/>
        </p:spPr>
        <p:txBody>
          <a:bodyPr wrap="square" lIns="0" tIns="0" rIns="0" bIns="0" rtlCol="0" anchor="t"/>
          <a:lstStyle/>
          <a:p>
            <a:pPr marL="0" indent="0" algn="l">
              <a:lnSpc>
                <a:spcPts val="1750"/>
              </a:lnSpc>
              <a:buNone/>
            </a:pPr>
            <a:r>
              <a:rPr lang="en-US" sz="1100" dirty="0">
                <a:solidFill>
                  <a:srgbClr val="C2C4B5"/>
                </a:solidFill>
                <a:latin typeface="Bitter" pitchFamily="34" charset="0"/>
                <a:ea typeface="Bitter" pitchFamily="34" charset="-122"/>
                <a:cs typeface="Bitter" pitchFamily="34" charset="-120"/>
              </a:rPr>
              <a:t>The intangible nature of digital goods and services complicates traditional transfer pricing rules. Learn how to apply these rules and appropriate benchmarking methods.</a:t>
            </a:r>
            <a:endParaRPr lang="en-US" sz="1100" dirty="0"/>
          </a:p>
        </p:txBody>
      </p:sp>
      <p:sp>
        <p:nvSpPr>
          <p:cNvPr id="10" name="Text 7"/>
          <p:cNvSpPr/>
          <p:nvPr/>
        </p:nvSpPr>
        <p:spPr>
          <a:xfrm>
            <a:off x="7493318" y="2283619"/>
            <a:ext cx="4253627" cy="223838"/>
          </a:xfrm>
          <a:prstGeom prst="rect">
            <a:avLst/>
          </a:prstGeom>
          <a:noFill/>
          <a:ln/>
        </p:spPr>
        <p:txBody>
          <a:bodyPr wrap="none" lIns="0" tIns="0" rIns="0" bIns="0" rtlCol="0" anchor="t"/>
          <a:lstStyle/>
          <a:p>
            <a:pPr marL="342900" indent="-342900" algn="l">
              <a:lnSpc>
                <a:spcPts val="1750"/>
              </a:lnSpc>
              <a:buSzPct val="100000"/>
              <a:buChar char="•"/>
            </a:pPr>
            <a:r>
              <a:rPr lang="en-US" sz="1100" dirty="0">
                <a:solidFill>
                  <a:srgbClr val="C2C4B5"/>
                </a:solidFill>
                <a:latin typeface="Bitter" pitchFamily="34" charset="0"/>
                <a:ea typeface="Bitter" pitchFamily="34" charset="-122"/>
                <a:cs typeface="Bitter" pitchFamily="34" charset="-120"/>
              </a:rPr>
              <a:t>Understand transfer pricing rules in the digital economy.</a:t>
            </a:r>
            <a:endParaRPr lang="en-US" sz="1100" dirty="0"/>
          </a:p>
        </p:txBody>
      </p:sp>
      <p:sp>
        <p:nvSpPr>
          <p:cNvPr id="11" name="Text 8"/>
          <p:cNvSpPr/>
          <p:nvPr/>
        </p:nvSpPr>
        <p:spPr>
          <a:xfrm>
            <a:off x="7493318" y="2556391"/>
            <a:ext cx="4253627" cy="223838"/>
          </a:xfrm>
          <a:prstGeom prst="rect">
            <a:avLst/>
          </a:prstGeom>
          <a:noFill/>
          <a:ln/>
        </p:spPr>
        <p:txBody>
          <a:bodyPr wrap="none" lIns="0" tIns="0" rIns="0" bIns="0" rtlCol="0" anchor="t"/>
          <a:lstStyle/>
          <a:p>
            <a:pPr marL="342900" indent="-342900" algn="l">
              <a:lnSpc>
                <a:spcPts val="1750"/>
              </a:lnSpc>
              <a:buSzPct val="100000"/>
              <a:buChar char="•"/>
            </a:pPr>
            <a:r>
              <a:rPr lang="en-US" sz="1100" dirty="0">
                <a:solidFill>
                  <a:srgbClr val="C2C4B5"/>
                </a:solidFill>
                <a:latin typeface="Bitter" pitchFamily="34" charset="0"/>
                <a:ea typeface="Bitter" pitchFamily="34" charset="-122"/>
                <a:cs typeface="Bitter" pitchFamily="34" charset="-120"/>
              </a:rPr>
              <a:t>Apply benchmarking methods in digital transactions.</a:t>
            </a:r>
            <a:endParaRPr lang="en-US" sz="1100" dirty="0"/>
          </a:p>
        </p:txBody>
      </p:sp>
      <p:sp>
        <p:nvSpPr>
          <p:cNvPr id="12" name="Text 9"/>
          <p:cNvSpPr/>
          <p:nvPr/>
        </p:nvSpPr>
        <p:spPr>
          <a:xfrm>
            <a:off x="7493318" y="2829163"/>
            <a:ext cx="4253627" cy="447675"/>
          </a:xfrm>
          <a:prstGeom prst="rect">
            <a:avLst/>
          </a:prstGeom>
          <a:noFill/>
          <a:ln/>
        </p:spPr>
        <p:txBody>
          <a:bodyPr wrap="square" lIns="0" tIns="0" rIns="0" bIns="0" rtlCol="0" anchor="t"/>
          <a:lstStyle/>
          <a:p>
            <a:pPr marL="342900" indent="-342900" algn="l">
              <a:lnSpc>
                <a:spcPts val="1750"/>
              </a:lnSpc>
              <a:buSzPct val="100000"/>
              <a:buChar char="•"/>
            </a:pPr>
            <a:r>
              <a:rPr lang="en-US" sz="1100" dirty="0">
                <a:solidFill>
                  <a:srgbClr val="C2C4B5"/>
                </a:solidFill>
                <a:latin typeface="Bitter" pitchFamily="34" charset="0"/>
                <a:ea typeface="Bitter" pitchFamily="34" charset="-122"/>
                <a:cs typeface="Bitter" pitchFamily="34" charset="-120"/>
              </a:rPr>
              <a:t>Develop comprehensive documentation for digital tax compliance.</a:t>
            </a:r>
            <a:endParaRPr lang="en-US" sz="1100" dirty="0"/>
          </a:p>
        </p:txBody>
      </p:sp>
      <p:pic>
        <p:nvPicPr>
          <p:cNvPr id="13" name="Image 1" descr="preencoded.png"/>
          <p:cNvPicPr>
            <a:picLocks noChangeAspect="1"/>
          </p:cNvPicPr>
          <p:nvPr/>
        </p:nvPicPr>
        <p:blipFill>
          <a:blip r:embed="rId4"/>
          <a:stretch>
            <a:fillRect/>
          </a:stretch>
        </p:blipFill>
        <p:spPr>
          <a:xfrm>
            <a:off x="7493318" y="3434120"/>
            <a:ext cx="4253627" cy="425362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3728442" y="311825"/>
            <a:ext cx="4248983" cy="283488"/>
          </a:xfrm>
          <a:prstGeom prst="rect">
            <a:avLst/>
          </a:prstGeom>
          <a:noFill/>
          <a:ln/>
        </p:spPr>
        <p:txBody>
          <a:bodyPr wrap="none" lIns="0" tIns="0" rIns="0" bIns="0" rtlCol="0" anchor="t"/>
          <a:lstStyle/>
          <a:p>
            <a:pPr marL="0" indent="0" algn="l">
              <a:lnSpc>
                <a:spcPts val="2200"/>
              </a:lnSpc>
              <a:buNone/>
            </a:pPr>
            <a:r>
              <a:rPr lang="en-US" sz="1750" b="1" dirty="0">
                <a:solidFill>
                  <a:srgbClr val="E1E5CD"/>
                </a:solidFill>
                <a:latin typeface="Outfit Bold" pitchFamily="34" charset="0"/>
                <a:ea typeface="Outfit Bold" pitchFamily="34" charset="-122"/>
                <a:cs typeface="Outfit Bold" pitchFamily="34" charset="-120"/>
              </a:rPr>
              <a:t>Taxation of Digital Assets &amp; Data Privacy</a:t>
            </a:r>
            <a:endParaRPr lang="en-US" sz="1750" dirty="0"/>
          </a:p>
        </p:txBody>
      </p:sp>
      <p:sp>
        <p:nvSpPr>
          <p:cNvPr id="3" name="Shape 1"/>
          <p:cNvSpPr/>
          <p:nvPr/>
        </p:nvSpPr>
        <p:spPr>
          <a:xfrm>
            <a:off x="7307461" y="822127"/>
            <a:ext cx="15240" cy="15087600"/>
          </a:xfrm>
          <a:prstGeom prst="roundRect">
            <a:avLst>
              <a:gd name="adj" fmla="val 111628"/>
            </a:avLst>
          </a:prstGeom>
          <a:solidFill>
            <a:srgbClr val="545557"/>
          </a:solidFill>
          <a:ln/>
        </p:spPr>
      </p:sp>
      <p:sp>
        <p:nvSpPr>
          <p:cNvPr id="4" name="Shape 2"/>
          <p:cNvSpPr/>
          <p:nvPr/>
        </p:nvSpPr>
        <p:spPr>
          <a:xfrm>
            <a:off x="3713202" y="822127"/>
            <a:ext cx="3586639" cy="2836069"/>
          </a:xfrm>
          <a:prstGeom prst="roundRect">
            <a:avLst>
              <a:gd name="adj" fmla="val 600"/>
            </a:avLst>
          </a:prstGeom>
          <a:solidFill>
            <a:srgbClr val="3B3C3E"/>
          </a:solidFill>
          <a:ln/>
        </p:spPr>
      </p:sp>
      <p:sp>
        <p:nvSpPr>
          <p:cNvPr id="5" name="Text 3"/>
          <p:cNvSpPr/>
          <p:nvPr/>
        </p:nvSpPr>
        <p:spPr>
          <a:xfrm>
            <a:off x="5210770" y="935474"/>
            <a:ext cx="1975723" cy="177165"/>
          </a:xfrm>
          <a:prstGeom prst="rect">
            <a:avLst/>
          </a:prstGeom>
          <a:noFill/>
          <a:ln/>
        </p:spPr>
        <p:txBody>
          <a:bodyPr wrap="none" lIns="0" tIns="0" rIns="0" bIns="0" rtlCol="0" anchor="t"/>
          <a:lstStyle/>
          <a:p>
            <a:pPr marL="0" indent="0" algn="r">
              <a:lnSpc>
                <a:spcPts val="1350"/>
              </a:lnSpc>
              <a:buNone/>
            </a:pPr>
            <a:r>
              <a:rPr lang="en-US" sz="1100" b="1" dirty="0">
                <a:solidFill>
                  <a:srgbClr val="C2C4B5"/>
                </a:solidFill>
                <a:latin typeface="Outfit Bold" pitchFamily="34" charset="0"/>
                <a:ea typeface="Outfit Bold" pitchFamily="34" charset="-122"/>
                <a:cs typeface="Outfit Bold" pitchFamily="34" charset="-120"/>
              </a:rPr>
              <a:t>Analyze Digital Asset Taxation</a:t>
            </a:r>
            <a:endParaRPr lang="en-US" sz="1100" dirty="0"/>
          </a:p>
        </p:txBody>
      </p:sp>
      <p:sp>
        <p:nvSpPr>
          <p:cNvPr id="6" name="Text 4"/>
          <p:cNvSpPr/>
          <p:nvPr/>
        </p:nvSpPr>
        <p:spPr>
          <a:xfrm>
            <a:off x="3826550" y="1180624"/>
            <a:ext cx="3359944" cy="362903"/>
          </a:xfrm>
          <a:prstGeom prst="rect">
            <a:avLst/>
          </a:prstGeom>
          <a:noFill/>
          <a:ln/>
        </p:spPr>
        <p:txBody>
          <a:bodyPr wrap="square" lIns="0" tIns="0" rIns="0" bIns="0" rtlCol="0" anchor="t"/>
          <a:lstStyle/>
          <a:p>
            <a:pPr marL="0" indent="0" algn="r">
              <a:lnSpc>
                <a:spcPts val="1400"/>
              </a:lnSpc>
              <a:buNone/>
            </a:pPr>
            <a:r>
              <a:rPr lang="en-US" sz="850" dirty="0">
                <a:solidFill>
                  <a:srgbClr val="C2C4B5"/>
                </a:solidFill>
                <a:latin typeface="Bitter" pitchFamily="34" charset="0"/>
                <a:ea typeface="Bitter" pitchFamily="34" charset="-122"/>
                <a:cs typeface="Bitter" pitchFamily="34" charset="-120"/>
              </a:rPr>
              <a:t>Examine the diverse tax treatments applicable to various digital assets, including cryptocurrencies and NFTs.</a:t>
            </a:r>
            <a:endParaRPr lang="en-US" sz="850" dirty="0"/>
          </a:p>
        </p:txBody>
      </p:sp>
      <p:pic>
        <p:nvPicPr>
          <p:cNvPr id="7" name="Image 0" descr="preencoded.png"/>
          <p:cNvPicPr>
            <a:picLocks noChangeAspect="1"/>
          </p:cNvPicPr>
          <p:nvPr/>
        </p:nvPicPr>
        <p:blipFill>
          <a:blip r:embed="rId3"/>
          <a:stretch>
            <a:fillRect/>
          </a:stretch>
        </p:blipFill>
        <p:spPr>
          <a:xfrm>
            <a:off x="3826550" y="1671042"/>
            <a:ext cx="3359944" cy="1873806"/>
          </a:xfrm>
          <a:prstGeom prst="rect">
            <a:avLst/>
          </a:prstGeom>
        </p:spPr>
      </p:pic>
      <p:sp>
        <p:nvSpPr>
          <p:cNvPr id="8" name="Shape 5"/>
          <p:cNvSpPr/>
          <p:nvPr/>
        </p:nvSpPr>
        <p:spPr>
          <a:xfrm>
            <a:off x="7330321" y="3885009"/>
            <a:ext cx="3586758" cy="2836069"/>
          </a:xfrm>
          <a:prstGeom prst="rect">
            <a:avLst/>
          </a:prstGeom>
          <a:solidFill>
            <a:srgbClr val="3B3C3E"/>
          </a:solidFill>
          <a:ln/>
        </p:spPr>
      </p:sp>
      <p:sp>
        <p:nvSpPr>
          <p:cNvPr id="9" name="Text 6"/>
          <p:cNvSpPr/>
          <p:nvPr/>
        </p:nvSpPr>
        <p:spPr>
          <a:xfrm>
            <a:off x="7443668" y="3998357"/>
            <a:ext cx="2365891" cy="177165"/>
          </a:xfrm>
          <a:prstGeom prst="rect">
            <a:avLst/>
          </a:prstGeom>
          <a:noFill/>
          <a:ln/>
        </p:spPr>
        <p:txBody>
          <a:bodyPr wrap="none" lIns="0" tIns="0" rIns="0" bIns="0" rtlCol="0" anchor="t"/>
          <a:lstStyle/>
          <a:p>
            <a:pPr marL="0" indent="0" algn="l">
              <a:lnSpc>
                <a:spcPts val="1350"/>
              </a:lnSpc>
              <a:buNone/>
            </a:pPr>
            <a:r>
              <a:rPr lang="en-US" sz="1100" b="1" dirty="0">
                <a:solidFill>
                  <a:srgbClr val="C2C4B5"/>
                </a:solidFill>
                <a:latin typeface="Outfit Bold" pitchFamily="34" charset="0"/>
                <a:ea typeface="Outfit Bold" pitchFamily="34" charset="-122"/>
                <a:cs typeface="Outfit Bold" pitchFamily="34" charset="-120"/>
              </a:rPr>
              <a:t>Evaluate Capital Gains &amp; Income Tax</a:t>
            </a:r>
            <a:endParaRPr lang="en-US" sz="1100" dirty="0"/>
          </a:p>
        </p:txBody>
      </p:sp>
      <p:sp>
        <p:nvSpPr>
          <p:cNvPr id="10" name="Text 7"/>
          <p:cNvSpPr/>
          <p:nvPr/>
        </p:nvSpPr>
        <p:spPr>
          <a:xfrm>
            <a:off x="7443668" y="4243507"/>
            <a:ext cx="3360063" cy="362903"/>
          </a:xfrm>
          <a:prstGeom prst="rect">
            <a:avLst/>
          </a:prstGeom>
          <a:noFill/>
          <a:ln/>
        </p:spPr>
        <p:txBody>
          <a:bodyPr wrap="square" lIns="0" tIns="0" rIns="0" bIns="0" rtlCol="0" anchor="t"/>
          <a:lstStyle/>
          <a:p>
            <a:pPr marL="0" indent="0" algn="l">
              <a:lnSpc>
                <a:spcPts val="1400"/>
              </a:lnSpc>
              <a:buNone/>
            </a:pPr>
            <a:r>
              <a:rPr lang="en-US" sz="850" dirty="0">
                <a:solidFill>
                  <a:srgbClr val="C2C4B5"/>
                </a:solidFill>
                <a:latin typeface="Bitter" pitchFamily="34" charset="0"/>
                <a:ea typeface="Bitter" pitchFamily="34" charset="-122"/>
                <a:cs typeface="Bitter" pitchFamily="34" charset="-120"/>
              </a:rPr>
              <a:t>Assess the capital gains and income tax implications arising from digital asset transactions.</a:t>
            </a:r>
            <a:endParaRPr lang="en-US" sz="850" dirty="0"/>
          </a:p>
        </p:txBody>
      </p:sp>
      <p:pic>
        <p:nvPicPr>
          <p:cNvPr id="11" name="Image 1" descr="preencoded.png"/>
          <p:cNvPicPr>
            <a:picLocks noChangeAspect="1"/>
          </p:cNvPicPr>
          <p:nvPr/>
        </p:nvPicPr>
        <p:blipFill>
          <a:blip r:embed="rId4"/>
          <a:stretch>
            <a:fillRect/>
          </a:stretch>
        </p:blipFill>
        <p:spPr>
          <a:xfrm>
            <a:off x="7443668" y="4733925"/>
            <a:ext cx="3360063" cy="1873806"/>
          </a:xfrm>
          <a:prstGeom prst="rect">
            <a:avLst/>
          </a:prstGeom>
        </p:spPr>
      </p:pic>
      <p:sp>
        <p:nvSpPr>
          <p:cNvPr id="12" name="Shape 8"/>
          <p:cNvSpPr/>
          <p:nvPr/>
        </p:nvSpPr>
        <p:spPr>
          <a:xfrm>
            <a:off x="3713202" y="6947892"/>
            <a:ext cx="3586639" cy="2836069"/>
          </a:xfrm>
          <a:prstGeom prst="roundRect">
            <a:avLst>
              <a:gd name="adj" fmla="val 600"/>
            </a:avLst>
          </a:prstGeom>
          <a:solidFill>
            <a:srgbClr val="3B3C3E"/>
          </a:solidFill>
          <a:ln/>
        </p:spPr>
      </p:sp>
      <p:sp>
        <p:nvSpPr>
          <p:cNvPr id="13" name="Text 9"/>
          <p:cNvSpPr/>
          <p:nvPr/>
        </p:nvSpPr>
        <p:spPr>
          <a:xfrm>
            <a:off x="4825603" y="7061240"/>
            <a:ext cx="2360890" cy="177165"/>
          </a:xfrm>
          <a:prstGeom prst="rect">
            <a:avLst/>
          </a:prstGeom>
          <a:noFill/>
          <a:ln/>
        </p:spPr>
        <p:txBody>
          <a:bodyPr wrap="none" lIns="0" tIns="0" rIns="0" bIns="0" rtlCol="0" anchor="t"/>
          <a:lstStyle/>
          <a:p>
            <a:pPr marL="0" indent="0" algn="r">
              <a:lnSpc>
                <a:spcPts val="1350"/>
              </a:lnSpc>
              <a:buNone/>
            </a:pPr>
            <a:r>
              <a:rPr lang="en-US" sz="1100" b="1" dirty="0">
                <a:solidFill>
                  <a:srgbClr val="C2C4B5"/>
                </a:solidFill>
                <a:latin typeface="Outfit Bold" pitchFamily="34" charset="0"/>
                <a:ea typeface="Outfit Bold" pitchFamily="34" charset="-122"/>
                <a:cs typeface="Outfit Bold" pitchFamily="34" charset="-120"/>
              </a:rPr>
              <a:t>Understand Regulatory Frameworks</a:t>
            </a:r>
            <a:endParaRPr lang="en-US" sz="1100" dirty="0"/>
          </a:p>
        </p:txBody>
      </p:sp>
      <p:sp>
        <p:nvSpPr>
          <p:cNvPr id="14" name="Text 10"/>
          <p:cNvSpPr/>
          <p:nvPr/>
        </p:nvSpPr>
        <p:spPr>
          <a:xfrm>
            <a:off x="3826550" y="7306389"/>
            <a:ext cx="3359944" cy="362903"/>
          </a:xfrm>
          <a:prstGeom prst="rect">
            <a:avLst/>
          </a:prstGeom>
          <a:noFill/>
          <a:ln/>
        </p:spPr>
        <p:txBody>
          <a:bodyPr wrap="square" lIns="0" tIns="0" rIns="0" bIns="0" rtlCol="0" anchor="t"/>
          <a:lstStyle/>
          <a:p>
            <a:pPr marL="0" indent="0" algn="r">
              <a:lnSpc>
                <a:spcPts val="1400"/>
              </a:lnSpc>
              <a:buNone/>
            </a:pPr>
            <a:r>
              <a:rPr lang="en-US" sz="850" dirty="0">
                <a:solidFill>
                  <a:srgbClr val="C2C4B5"/>
                </a:solidFill>
                <a:latin typeface="Bitter" pitchFamily="34" charset="0"/>
                <a:ea typeface="Bitter" pitchFamily="34" charset="-122"/>
                <a:cs typeface="Bitter" pitchFamily="34" charset="-120"/>
              </a:rPr>
              <a:t>Grasp the evolving regulatory landscapes governing digital assets and their tax consequences.</a:t>
            </a:r>
            <a:endParaRPr lang="en-US" sz="850" dirty="0"/>
          </a:p>
        </p:txBody>
      </p:sp>
      <p:pic>
        <p:nvPicPr>
          <p:cNvPr id="15" name="Image 2" descr="preencoded.png"/>
          <p:cNvPicPr>
            <a:picLocks noChangeAspect="1"/>
          </p:cNvPicPr>
          <p:nvPr/>
        </p:nvPicPr>
        <p:blipFill>
          <a:blip r:embed="rId5"/>
          <a:stretch>
            <a:fillRect/>
          </a:stretch>
        </p:blipFill>
        <p:spPr>
          <a:xfrm>
            <a:off x="3826550" y="7796808"/>
            <a:ext cx="3359944" cy="1873806"/>
          </a:xfrm>
          <a:prstGeom prst="rect">
            <a:avLst/>
          </a:prstGeom>
        </p:spPr>
      </p:pic>
      <p:sp>
        <p:nvSpPr>
          <p:cNvPr id="16" name="Shape 11"/>
          <p:cNvSpPr/>
          <p:nvPr/>
        </p:nvSpPr>
        <p:spPr>
          <a:xfrm>
            <a:off x="7330321" y="10010775"/>
            <a:ext cx="3586758" cy="2836069"/>
          </a:xfrm>
          <a:prstGeom prst="rect">
            <a:avLst/>
          </a:prstGeom>
          <a:solidFill>
            <a:srgbClr val="3B3C3E"/>
          </a:solidFill>
          <a:ln/>
        </p:spPr>
      </p:sp>
      <p:sp>
        <p:nvSpPr>
          <p:cNvPr id="17" name="Text 12"/>
          <p:cNvSpPr/>
          <p:nvPr/>
        </p:nvSpPr>
        <p:spPr>
          <a:xfrm>
            <a:off x="7443668" y="10124123"/>
            <a:ext cx="2373511" cy="177165"/>
          </a:xfrm>
          <a:prstGeom prst="rect">
            <a:avLst/>
          </a:prstGeom>
          <a:noFill/>
          <a:ln/>
        </p:spPr>
        <p:txBody>
          <a:bodyPr wrap="none" lIns="0" tIns="0" rIns="0" bIns="0" rtlCol="0" anchor="t"/>
          <a:lstStyle/>
          <a:p>
            <a:pPr marL="0" indent="0" algn="l">
              <a:lnSpc>
                <a:spcPts val="1350"/>
              </a:lnSpc>
              <a:buNone/>
            </a:pPr>
            <a:r>
              <a:rPr lang="en-US" sz="1100" b="1" dirty="0">
                <a:solidFill>
                  <a:srgbClr val="C2C4B5"/>
                </a:solidFill>
                <a:latin typeface="Outfit Bold" pitchFamily="34" charset="0"/>
                <a:ea typeface="Outfit Bold" pitchFamily="34" charset="-122"/>
                <a:cs typeface="Outfit Bold" pitchFamily="34" charset="-120"/>
              </a:rPr>
              <a:t>Data Privacy &amp; Taxation Intersection</a:t>
            </a:r>
            <a:endParaRPr lang="en-US" sz="1100" dirty="0"/>
          </a:p>
        </p:txBody>
      </p:sp>
      <p:sp>
        <p:nvSpPr>
          <p:cNvPr id="18" name="Text 13"/>
          <p:cNvSpPr/>
          <p:nvPr/>
        </p:nvSpPr>
        <p:spPr>
          <a:xfrm>
            <a:off x="7443668" y="10369272"/>
            <a:ext cx="3360063" cy="362903"/>
          </a:xfrm>
          <a:prstGeom prst="rect">
            <a:avLst/>
          </a:prstGeom>
          <a:noFill/>
          <a:ln/>
        </p:spPr>
        <p:txBody>
          <a:bodyPr wrap="square" lIns="0" tIns="0" rIns="0" bIns="0" rtlCol="0" anchor="t"/>
          <a:lstStyle/>
          <a:p>
            <a:pPr marL="0" indent="0" algn="l">
              <a:lnSpc>
                <a:spcPts val="1400"/>
              </a:lnSpc>
              <a:buNone/>
            </a:pPr>
            <a:r>
              <a:rPr lang="en-US" sz="850" dirty="0">
                <a:solidFill>
                  <a:srgbClr val="C2C4B5"/>
                </a:solidFill>
                <a:latin typeface="Bitter" pitchFamily="34" charset="0"/>
                <a:ea typeface="Bitter" pitchFamily="34" charset="-122"/>
                <a:cs typeface="Bitter" pitchFamily="34" charset="-120"/>
              </a:rPr>
              <a:t>Explore the critical intersection of data privacy regulations and their impact on tax compliance and reporting.</a:t>
            </a:r>
            <a:endParaRPr lang="en-US" sz="850" dirty="0"/>
          </a:p>
        </p:txBody>
      </p:sp>
      <p:pic>
        <p:nvPicPr>
          <p:cNvPr id="19" name="Image 3" descr="preencoded.png"/>
          <p:cNvPicPr>
            <a:picLocks noChangeAspect="1"/>
          </p:cNvPicPr>
          <p:nvPr/>
        </p:nvPicPr>
        <p:blipFill>
          <a:blip r:embed="rId6"/>
          <a:stretch>
            <a:fillRect/>
          </a:stretch>
        </p:blipFill>
        <p:spPr>
          <a:xfrm>
            <a:off x="7443668" y="10859691"/>
            <a:ext cx="3360063" cy="1873806"/>
          </a:xfrm>
          <a:prstGeom prst="rect">
            <a:avLst/>
          </a:prstGeom>
        </p:spPr>
      </p:pic>
      <p:sp>
        <p:nvSpPr>
          <p:cNvPr id="20" name="Shape 14"/>
          <p:cNvSpPr/>
          <p:nvPr/>
        </p:nvSpPr>
        <p:spPr>
          <a:xfrm>
            <a:off x="3713202" y="13073658"/>
            <a:ext cx="3586639" cy="2836069"/>
          </a:xfrm>
          <a:prstGeom prst="roundRect">
            <a:avLst>
              <a:gd name="adj" fmla="val 600"/>
            </a:avLst>
          </a:prstGeom>
          <a:solidFill>
            <a:srgbClr val="3B3C3E"/>
          </a:solidFill>
          <a:ln/>
        </p:spPr>
      </p:sp>
      <p:sp>
        <p:nvSpPr>
          <p:cNvPr id="21" name="Text 15"/>
          <p:cNvSpPr/>
          <p:nvPr/>
        </p:nvSpPr>
        <p:spPr>
          <a:xfrm>
            <a:off x="5073968" y="13187005"/>
            <a:ext cx="2112526" cy="177165"/>
          </a:xfrm>
          <a:prstGeom prst="rect">
            <a:avLst/>
          </a:prstGeom>
          <a:noFill/>
          <a:ln/>
        </p:spPr>
        <p:txBody>
          <a:bodyPr wrap="none" lIns="0" tIns="0" rIns="0" bIns="0" rtlCol="0" anchor="t"/>
          <a:lstStyle/>
          <a:p>
            <a:pPr marL="0" indent="0" algn="r">
              <a:lnSpc>
                <a:spcPts val="1350"/>
              </a:lnSpc>
              <a:buNone/>
            </a:pPr>
            <a:r>
              <a:rPr lang="en-US" sz="1100" b="1" dirty="0">
                <a:solidFill>
                  <a:srgbClr val="C2C4B5"/>
                </a:solidFill>
                <a:latin typeface="Outfit Bold" pitchFamily="34" charset="0"/>
                <a:ea typeface="Outfit Bold" pitchFamily="34" charset="-122"/>
                <a:cs typeface="Outfit Bold" pitchFamily="34" charset="-120"/>
              </a:rPr>
              <a:t>Manage Taxpayer Data Securely</a:t>
            </a:r>
            <a:endParaRPr lang="en-US" sz="1100" dirty="0"/>
          </a:p>
        </p:txBody>
      </p:sp>
      <p:sp>
        <p:nvSpPr>
          <p:cNvPr id="22" name="Text 16"/>
          <p:cNvSpPr/>
          <p:nvPr/>
        </p:nvSpPr>
        <p:spPr>
          <a:xfrm>
            <a:off x="3826550" y="13432155"/>
            <a:ext cx="3359944" cy="362903"/>
          </a:xfrm>
          <a:prstGeom prst="rect">
            <a:avLst/>
          </a:prstGeom>
          <a:noFill/>
          <a:ln/>
        </p:spPr>
        <p:txBody>
          <a:bodyPr wrap="square" lIns="0" tIns="0" rIns="0" bIns="0" rtlCol="0" anchor="t"/>
          <a:lstStyle/>
          <a:p>
            <a:pPr marL="0" indent="0" algn="r">
              <a:lnSpc>
                <a:spcPts val="1400"/>
              </a:lnSpc>
              <a:buNone/>
            </a:pPr>
            <a:r>
              <a:rPr lang="en-US" sz="850" dirty="0">
                <a:solidFill>
                  <a:srgbClr val="C2C4B5"/>
                </a:solidFill>
                <a:latin typeface="Bitter" pitchFamily="34" charset="0"/>
                <a:ea typeface="Bitter" pitchFamily="34" charset="-122"/>
                <a:cs typeface="Bitter" pitchFamily="34" charset="-120"/>
              </a:rPr>
              <a:t>Develop and implement strategies for managing sensitive taxpayer data with utmost security and compliance.</a:t>
            </a:r>
            <a:endParaRPr lang="en-US" sz="850" dirty="0"/>
          </a:p>
        </p:txBody>
      </p:sp>
      <p:pic>
        <p:nvPicPr>
          <p:cNvPr id="23" name="Image 4" descr="preencoded.png"/>
          <p:cNvPicPr>
            <a:picLocks noChangeAspect="1"/>
          </p:cNvPicPr>
          <p:nvPr/>
        </p:nvPicPr>
        <p:blipFill>
          <a:blip r:embed="rId7"/>
          <a:stretch>
            <a:fillRect/>
          </a:stretch>
        </p:blipFill>
        <p:spPr>
          <a:xfrm>
            <a:off x="3826550" y="13922573"/>
            <a:ext cx="3359944" cy="187380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3007519" y="374571"/>
            <a:ext cx="4585573" cy="340519"/>
          </a:xfrm>
          <a:prstGeom prst="rect">
            <a:avLst/>
          </a:prstGeom>
          <a:noFill/>
          <a:ln/>
        </p:spPr>
        <p:txBody>
          <a:bodyPr wrap="none" lIns="0" tIns="0" rIns="0" bIns="0" rtlCol="0" anchor="t"/>
          <a:lstStyle/>
          <a:p>
            <a:pPr marL="0" indent="0" algn="l">
              <a:lnSpc>
                <a:spcPts val="2650"/>
              </a:lnSpc>
              <a:buNone/>
            </a:pPr>
            <a:r>
              <a:rPr lang="en-US" sz="2100" b="1" dirty="0">
                <a:solidFill>
                  <a:srgbClr val="E1E5CD"/>
                </a:solidFill>
                <a:latin typeface="Outfit Bold" pitchFamily="34" charset="0"/>
                <a:ea typeface="Outfit Bold" pitchFamily="34" charset="-122"/>
                <a:cs typeface="Outfit Bold" pitchFamily="34" charset="-120"/>
              </a:rPr>
              <a:t>Digital Tax Audits &amp; Emerging Trends</a:t>
            </a:r>
            <a:endParaRPr lang="en-US" sz="2100" dirty="0"/>
          </a:p>
        </p:txBody>
      </p:sp>
      <p:sp>
        <p:nvSpPr>
          <p:cNvPr id="3" name="Text 1"/>
          <p:cNvSpPr/>
          <p:nvPr/>
        </p:nvSpPr>
        <p:spPr>
          <a:xfrm>
            <a:off x="3007519" y="1055608"/>
            <a:ext cx="2728913" cy="255389"/>
          </a:xfrm>
          <a:prstGeom prst="rect">
            <a:avLst/>
          </a:prstGeom>
          <a:noFill/>
          <a:ln/>
        </p:spPr>
        <p:txBody>
          <a:bodyPr wrap="none" lIns="0" tIns="0" rIns="0" bIns="0" rtlCol="0" anchor="t"/>
          <a:lstStyle/>
          <a:p>
            <a:pPr marL="0" indent="0" algn="l">
              <a:lnSpc>
                <a:spcPts val="2000"/>
              </a:lnSpc>
              <a:buNone/>
            </a:pPr>
            <a:r>
              <a:rPr lang="en-US" sz="1600" b="1" dirty="0">
                <a:solidFill>
                  <a:srgbClr val="E1E5CD"/>
                </a:solidFill>
                <a:latin typeface="Outfit Bold" pitchFamily="34" charset="0"/>
                <a:ea typeface="Outfit Bold" pitchFamily="34" charset="-122"/>
                <a:cs typeface="Outfit Bold" pitchFamily="34" charset="-120"/>
              </a:rPr>
              <a:t>Navigating Digital Tax Audits</a:t>
            </a:r>
            <a:endParaRPr lang="en-US" sz="1600" dirty="0"/>
          </a:p>
        </p:txBody>
      </p:sp>
      <p:sp>
        <p:nvSpPr>
          <p:cNvPr id="4" name="Text 2"/>
          <p:cNvSpPr/>
          <p:nvPr/>
        </p:nvSpPr>
        <p:spPr>
          <a:xfrm>
            <a:off x="3007519" y="1447205"/>
            <a:ext cx="4141470" cy="435769"/>
          </a:xfrm>
          <a:prstGeom prst="rect">
            <a:avLst/>
          </a:prstGeom>
          <a:noFill/>
          <a:ln/>
        </p:spPr>
        <p:txBody>
          <a:bodyPr wrap="square" lIns="0" tIns="0" rIns="0" bIns="0" rtlCol="0" anchor="t"/>
          <a:lstStyle/>
          <a:p>
            <a:pPr marL="0" indent="0" algn="l">
              <a:lnSpc>
                <a:spcPts val="1700"/>
              </a:lnSpc>
              <a:buNone/>
            </a:pPr>
            <a:r>
              <a:rPr lang="en-US" sz="1050" dirty="0">
                <a:solidFill>
                  <a:srgbClr val="C2C4B5"/>
                </a:solidFill>
                <a:latin typeface="Bitter" pitchFamily="34" charset="0"/>
                <a:ea typeface="Bitter" pitchFamily="34" charset="-122"/>
                <a:cs typeface="Bitter" pitchFamily="34" charset="-120"/>
              </a:rPr>
              <a:t>The digital age transforms how tax audits are conducted. Prepare for this new reality with strategic tools and methodologies.</a:t>
            </a:r>
            <a:endParaRPr lang="en-US" sz="1050" dirty="0"/>
          </a:p>
        </p:txBody>
      </p:sp>
      <p:sp>
        <p:nvSpPr>
          <p:cNvPr id="5" name="Text 3"/>
          <p:cNvSpPr/>
          <p:nvPr/>
        </p:nvSpPr>
        <p:spPr>
          <a:xfrm>
            <a:off x="3007519" y="2005489"/>
            <a:ext cx="4141470" cy="435769"/>
          </a:xfrm>
          <a:prstGeom prst="rect">
            <a:avLst/>
          </a:prstGeom>
          <a:noFill/>
          <a:ln/>
        </p:spPr>
        <p:txBody>
          <a:bodyPr wrap="square" lIns="0" tIns="0" rIns="0" bIns="0" rtlCol="0" anchor="t"/>
          <a:lstStyle/>
          <a:p>
            <a:pPr marL="342900" indent="-342900" algn="l">
              <a:lnSpc>
                <a:spcPts val="1700"/>
              </a:lnSpc>
              <a:buSzPct val="100000"/>
              <a:buChar char="•"/>
            </a:pPr>
            <a:r>
              <a:rPr lang="en-US" sz="1050" dirty="0">
                <a:solidFill>
                  <a:srgbClr val="C2C4B5"/>
                </a:solidFill>
                <a:latin typeface="Bitter" pitchFamily="34" charset="0"/>
                <a:ea typeface="Bitter" pitchFamily="34" charset="-122"/>
                <a:cs typeface="Bitter" pitchFamily="34" charset="-120"/>
              </a:rPr>
              <a:t>Analyze the digital tax audit process from initiation to resolution.</a:t>
            </a:r>
            <a:endParaRPr lang="en-US" sz="1050" dirty="0"/>
          </a:p>
        </p:txBody>
      </p:sp>
      <p:sp>
        <p:nvSpPr>
          <p:cNvPr id="6" name="Text 4"/>
          <p:cNvSpPr/>
          <p:nvPr/>
        </p:nvSpPr>
        <p:spPr>
          <a:xfrm>
            <a:off x="3007519" y="2488883"/>
            <a:ext cx="4141470" cy="435769"/>
          </a:xfrm>
          <a:prstGeom prst="rect">
            <a:avLst/>
          </a:prstGeom>
          <a:noFill/>
          <a:ln/>
        </p:spPr>
        <p:txBody>
          <a:bodyPr wrap="square" lIns="0" tIns="0" rIns="0" bIns="0" rtlCol="0" anchor="t"/>
          <a:lstStyle/>
          <a:p>
            <a:pPr marL="342900" indent="-342900" algn="l">
              <a:lnSpc>
                <a:spcPts val="1700"/>
              </a:lnSpc>
              <a:buSzPct val="100000"/>
              <a:buChar char="•"/>
            </a:pPr>
            <a:r>
              <a:rPr lang="en-US" sz="1050" dirty="0">
                <a:solidFill>
                  <a:srgbClr val="C2C4B5"/>
                </a:solidFill>
                <a:latin typeface="Bitter" pitchFamily="34" charset="0"/>
                <a:ea typeface="Bitter" pitchFamily="34" charset="-122"/>
                <a:cs typeface="Bitter" pitchFamily="34" charset="-120"/>
              </a:rPr>
              <a:t>Identify cutting-edge tools for conducting efficient and accurate digital audits.</a:t>
            </a:r>
            <a:endParaRPr lang="en-US" sz="1050" dirty="0"/>
          </a:p>
        </p:txBody>
      </p:sp>
      <p:sp>
        <p:nvSpPr>
          <p:cNvPr id="7" name="Text 5"/>
          <p:cNvSpPr/>
          <p:nvPr/>
        </p:nvSpPr>
        <p:spPr>
          <a:xfrm>
            <a:off x="3007519" y="2972276"/>
            <a:ext cx="4141470" cy="435769"/>
          </a:xfrm>
          <a:prstGeom prst="rect">
            <a:avLst/>
          </a:prstGeom>
          <a:noFill/>
          <a:ln/>
        </p:spPr>
        <p:txBody>
          <a:bodyPr wrap="square" lIns="0" tIns="0" rIns="0" bIns="0" rtlCol="0" anchor="t"/>
          <a:lstStyle/>
          <a:p>
            <a:pPr marL="342900" indent="-342900" algn="l">
              <a:lnSpc>
                <a:spcPts val="1700"/>
              </a:lnSpc>
              <a:buSzPct val="100000"/>
              <a:buChar char="•"/>
            </a:pPr>
            <a:r>
              <a:rPr lang="en-US" sz="1050" dirty="0">
                <a:solidFill>
                  <a:srgbClr val="C2C4B5"/>
                </a:solidFill>
                <a:latin typeface="Bitter" pitchFamily="34" charset="0"/>
                <a:ea typeface="Bitter" pitchFamily="34" charset="-122"/>
                <a:cs typeface="Bitter" pitchFamily="34" charset="-120"/>
              </a:rPr>
              <a:t>Develop comprehensive preparation strategies for digital tax audits to minimize risks.</a:t>
            </a:r>
            <a:endParaRPr lang="en-US" sz="1050" dirty="0"/>
          </a:p>
        </p:txBody>
      </p:sp>
      <p:pic>
        <p:nvPicPr>
          <p:cNvPr id="8" name="Image 0" descr="preencoded.png"/>
          <p:cNvPicPr>
            <a:picLocks noChangeAspect="1"/>
          </p:cNvPicPr>
          <p:nvPr/>
        </p:nvPicPr>
        <p:blipFill>
          <a:blip r:embed="rId3"/>
          <a:stretch>
            <a:fillRect/>
          </a:stretch>
        </p:blipFill>
        <p:spPr>
          <a:xfrm>
            <a:off x="3007519" y="3561278"/>
            <a:ext cx="4141470" cy="4141470"/>
          </a:xfrm>
          <a:prstGeom prst="rect">
            <a:avLst/>
          </a:prstGeom>
        </p:spPr>
      </p:pic>
      <p:sp>
        <p:nvSpPr>
          <p:cNvPr id="9" name="Text 6"/>
          <p:cNvSpPr/>
          <p:nvPr/>
        </p:nvSpPr>
        <p:spPr>
          <a:xfrm>
            <a:off x="7488793" y="1055608"/>
            <a:ext cx="2395776" cy="255389"/>
          </a:xfrm>
          <a:prstGeom prst="rect">
            <a:avLst/>
          </a:prstGeom>
          <a:noFill/>
          <a:ln/>
        </p:spPr>
        <p:txBody>
          <a:bodyPr wrap="none" lIns="0" tIns="0" rIns="0" bIns="0" rtlCol="0" anchor="t"/>
          <a:lstStyle/>
          <a:p>
            <a:pPr marL="0" indent="0" algn="l">
              <a:lnSpc>
                <a:spcPts val="2000"/>
              </a:lnSpc>
              <a:buNone/>
            </a:pPr>
            <a:r>
              <a:rPr lang="en-US" sz="1600" b="1" dirty="0">
                <a:solidFill>
                  <a:srgbClr val="E1E5CD"/>
                </a:solidFill>
                <a:latin typeface="Outfit Bold" pitchFamily="34" charset="0"/>
                <a:ea typeface="Outfit Bold" pitchFamily="34" charset="-122"/>
                <a:cs typeface="Outfit Bold" pitchFamily="34" charset="-120"/>
              </a:rPr>
              <a:t>Future of Digital Taxation</a:t>
            </a:r>
            <a:endParaRPr lang="en-US" sz="1600" dirty="0"/>
          </a:p>
        </p:txBody>
      </p:sp>
      <p:sp>
        <p:nvSpPr>
          <p:cNvPr id="10" name="Text 7"/>
          <p:cNvSpPr/>
          <p:nvPr/>
        </p:nvSpPr>
        <p:spPr>
          <a:xfrm>
            <a:off x="7488793" y="1447205"/>
            <a:ext cx="4141470" cy="435769"/>
          </a:xfrm>
          <a:prstGeom prst="rect">
            <a:avLst/>
          </a:prstGeom>
          <a:noFill/>
          <a:ln/>
        </p:spPr>
        <p:txBody>
          <a:bodyPr wrap="square" lIns="0" tIns="0" rIns="0" bIns="0" rtlCol="0" anchor="t"/>
          <a:lstStyle/>
          <a:p>
            <a:pPr marL="0" indent="0" algn="l">
              <a:lnSpc>
                <a:spcPts val="1700"/>
              </a:lnSpc>
              <a:buNone/>
            </a:pPr>
            <a:r>
              <a:rPr lang="en-US" sz="1050" dirty="0">
                <a:solidFill>
                  <a:srgbClr val="C2C4B5"/>
                </a:solidFill>
                <a:latin typeface="Bitter" pitchFamily="34" charset="0"/>
                <a:ea typeface="Bitter" pitchFamily="34" charset="-122"/>
                <a:cs typeface="Bitter" pitchFamily="34" charset="-120"/>
              </a:rPr>
              <a:t>Stay ahead of the curve by understanding the dynamic shifts and innovations shaping the future of digital taxation.</a:t>
            </a:r>
            <a:endParaRPr lang="en-US" sz="1050" dirty="0"/>
          </a:p>
        </p:txBody>
      </p:sp>
      <p:sp>
        <p:nvSpPr>
          <p:cNvPr id="11" name="Text 8"/>
          <p:cNvSpPr/>
          <p:nvPr/>
        </p:nvSpPr>
        <p:spPr>
          <a:xfrm>
            <a:off x="7488793" y="2005489"/>
            <a:ext cx="4141470" cy="217884"/>
          </a:xfrm>
          <a:prstGeom prst="rect">
            <a:avLst/>
          </a:prstGeom>
          <a:noFill/>
          <a:ln/>
        </p:spPr>
        <p:txBody>
          <a:bodyPr wrap="none" lIns="0" tIns="0" rIns="0" bIns="0" rtlCol="0" anchor="t"/>
          <a:lstStyle/>
          <a:p>
            <a:pPr marL="342900" indent="-342900" algn="l">
              <a:lnSpc>
                <a:spcPts val="1700"/>
              </a:lnSpc>
              <a:buSzPct val="100000"/>
              <a:buChar char="•"/>
            </a:pPr>
            <a:r>
              <a:rPr lang="en-US" sz="1050" dirty="0">
                <a:solidFill>
                  <a:srgbClr val="C2C4B5"/>
                </a:solidFill>
                <a:latin typeface="Bitter" pitchFamily="34" charset="0"/>
                <a:ea typeface="Bitter" pitchFamily="34" charset="-122"/>
                <a:cs typeface="Bitter" pitchFamily="34" charset="-120"/>
              </a:rPr>
              <a:t>Identify emerging trends and paradigms in digital taxation.</a:t>
            </a:r>
            <a:endParaRPr lang="en-US" sz="1050" dirty="0"/>
          </a:p>
        </p:txBody>
      </p:sp>
      <p:sp>
        <p:nvSpPr>
          <p:cNvPr id="12" name="Text 9"/>
          <p:cNvSpPr/>
          <p:nvPr/>
        </p:nvSpPr>
        <p:spPr>
          <a:xfrm>
            <a:off x="7488793" y="2270998"/>
            <a:ext cx="4141470" cy="435769"/>
          </a:xfrm>
          <a:prstGeom prst="rect">
            <a:avLst/>
          </a:prstGeom>
          <a:noFill/>
          <a:ln/>
        </p:spPr>
        <p:txBody>
          <a:bodyPr wrap="square" lIns="0" tIns="0" rIns="0" bIns="0" rtlCol="0" anchor="t"/>
          <a:lstStyle/>
          <a:p>
            <a:pPr marL="342900" indent="-342900" algn="l">
              <a:lnSpc>
                <a:spcPts val="1700"/>
              </a:lnSpc>
              <a:buSzPct val="100000"/>
              <a:buChar char="•"/>
            </a:pPr>
            <a:r>
              <a:rPr lang="en-US" sz="1050" dirty="0">
                <a:solidFill>
                  <a:srgbClr val="C2C4B5"/>
                </a:solidFill>
                <a:latin typeface="Bitter" pitchFamily="34" charset="0"/>
                <a:ea typeface="Bitter" pitchFamily="34" charset="-122"/>
                <a:cs typeface="Bitter" pitchFamily="34" charset="-120"/>
              </a:rPr>
              <a:t>Analyze the transformative role of Artificial Intelligence (AI) in tax compliance and advisory.</a:t>
            </a:r>
            <a:endParaRPr lang="en-US" sz="1050" dirty="0"/>
          </a:p>
        </p:txBody>
      </p:sp>
      <p:pic>
        <p:nvPicPr>
          <p:cNvPr id="13" name="Image 1" descr="preencoded.png"/>
          <p:cNvPicPr>
            <a:picLocks noChangeAspect="1"/>
          </p:cNvPicPr>
          <p:nvPr/>
        </p:nvPicPr>
        <p:blipFill>
          <a:blip r:embed="rId4"/>
          <a:stretch>
            <a:fillRect/>
          </a:stretch>
        </p:blipFill>
        <p:spPr>
          <a:xfrm>
            <a:off x="7488793" y="2860000"/>
            <a:ext cx="4141470" cy="414147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3728442" y="311825"/>
            <a:ext cx="2662118" cy="283488"/>
          </a:xfrm>
          <a:prstGeom prst="rect">
            <a:avLst/>
          </a:prstGeom>
          <a:noFill/>
          <a:ln/>
        </p:spPr>
        <p:txBody>
          <a:bodyPr wrap="none" lIns="0" tIns="0" rIns="0" bIns="0" rtlCol="0" anchor="t"/>
          <a:lstStyle/>
          <a:p>
            <a:pPr marL="0" indent="0" algn="l">
              <a:lnSpc>
                <a:spcPts val="2200"/>
              </a:lnSpc>
              <a:buNone/>
            </a:pPr>
            <a:r>
              <a:rPr lang="en-US" sz="1750" b="1" dirty="0">
                <a:solidFill>
                  <a:srgbClr val="E1E5CD"/>
                </a:solidFill>
                <a:latin typeface="Outfit Bold" pitchFamily="34" charset="0"/>
                <a:ea typeface="Outfit Bold" pitchFamily="34" charset="-122"/>
                <a:cs typeface="Outfit Bold" pitchFamily="34" charset="-120"/>
              </a:rPr>
              <a:t>Course Content Overview</a:t>
            </a:r>
            <a:endParaRPr lang="en-US" sz="1750" dirty="0"/>
          </a:p>
        </p:txBody>
      </p:sp>
      <p:sp>
        <p:nvSpPr>
          <p:cNvPr id="3" name="Text 1"/>
          <p:cNvSpPr/>
          <p:nvPr/>
        </p:nvSpPr>
        <p:spPr>
          <a:xfrm>
            <a:off x="3728442" y="822127"/>
            <a:ext cx="7173397" cy="544354"/>
          </a:xfrm>
          <a:prstGeom prst="rect">
            <a:avLst/>
          </a:prstGeom>
          <a:noFill/>
          <a:ln/>
        </p:spPr>
        <p:txBody>
          <a:bodyPr wrap="square" lIns="0" tIns="0" rIns="0" bIns="0" rtlCol="0" anchor="t"/>
          <a:lstStyle/>
          <a:p>
            <a:pPr marL="0" indent="0" algn="l">
              <a:lnSpc>
                <a:spcPts val="1400"/>
              </a:lnSpc>
              <a:buNone/>
            </a:pPr>
            <a:r>
              <a:rPr lang="en-US" sz="850" dirty="0">
                <a:solidFill>
                  <a:srgbClr val="C2C4B5"/>
                </a:solidFill>
                <a:latin typeface="Bitter" pitchFamily="34" charset="0"/>
                <a:ea typeface="Bitter" pitchFamily="34" charset="-122"/>
                <a:cs typeface="Bitter" pitchFamily="34" charset="-120"/>
              </a:rPr>
              <a:t>This comprehensive course covers a wide spectrum of topics, ensuring you gain a holistic understanding of digital taxation. From foundational compliance to advanced future trends, every module is meticulously designed to provide actionable insights and practical skills.</a:t>
            </a:r>
            <a:endParaRPr lang="en-US" sz="850" dirty="0"/>
          </a:p>
        </p:txBody>
      </p:sp>
      <p:sp>
        <p:nvSpPr>
          <p:cNvPr id="4" name="Shape 2"/>
          <p:cNvSpPr/>
          <p:nvPr/>
        </p:nvSpPr>
        <p:spPr>
          <a:xfrm>
            <a:off x="3728442" y="1493996"/>
            <a:ext cx="453628" cy="680442"/>
          </a:xfrm>
          <a:prstGeom prst="roundRect">
            <a:avLst>
              <a:gd name="adj" fmla="val 360023"/>
            </a:avLst>
          </a:prstGeom>
          <a:solidFill>
            <a:srgbClr val="3B3C3E"/>
          </a:solidFill>
          <a:ln/>
        </p:spPr>
      </p:sp>
      <p:sp>
        <p:nvSpPr>
          <p:cNvPr id="5" name="Text 3"/>
          <p:cNvSpPr/>
          <p:nvPr/>
        </p:nvSpPr>
        <p:spPr>
          <a:xfrm>
            <a:off x="3870246" y="1727835"/>
            <a:ext cx="170021" cy="212646"/>
          </a:xfrm>
          <a:prstGeom prst="rect">
            <a:avLst/>
          </a:prstGeom>
          <a:noFill/>
          <a:ln/>
        </p:spPr>
        <p:txBody>
          <a:bodyPr wrap="none" lIns="0" tIns="0" rIns="0" bIns="0" rtlCol="0" anchor="t"/>
          <a:lstStyle/>
          <a:p>
            <a:pPr marL="0" indent="0" algn="l">
              <a:lnSpc>
                <a:spcPts val="1300"/>
              </a:lnSpc>
              <a:buNone/>
            </a:pPr>
            <a:r>
              <a:rPr lang="en-US" sz="1300" b="1" dirty="0">
                <a:solidFill>
                  <a:srgbClr val="C2C4B5"/>
                </a:solidFill>
                <a:latin typeface="Outfit Bold" pitchFamily="34" charset="0"/>
                <a:ea typeface="Outfit Bold" pitchFamily="34" charset="-122"/>
                <a:cs typeface="Outfit Bold" pitchFamily="34" charset="-120"/>
              </a:rPr>
              <a:t>1</a:t>
            </a:r>
            <a:endParaRPr lang="en-US" sz="1300" dirty="0"/>
          </a:p>
        </p:txBody>
      </p:sp>
      <p:sp>
        <p:nvSpPr>
          <p:cNvPr id="6" name="Text 4"/>
          <p:cNvSpPr/>
          <p:nvPr/>
        </p:nvSpPr>
        <p:spPr>
          <a:xfrm>
            <a:off x="4295418" y="1607344"/>
            <a:ext cx="2178129" cy="177165"/>
          </a:xfrm>
          <a:prstGeom prst="rect">
            <a:avLst/>
          </a:prstGeom>
          <a:noFill/>
          <a:ln/>
        </p:spPr>
        <p:txBody>
          <a:bodyPr wrap="none" lIns="0" tIns="0" rIns="0" bIns="0" rtlCol="0" anchor="t"/>
          <a:lstStyle/>
          <a:p>
            <a:pPr marL="0" indent="0" algn="l">
              <a:lnSpc>
                <a:spcPts val="1350"/>
              </a:lnSpc>
              <a:buNone/>
            </a:pPr>
            <a:r>
              <a:rPr lang="en-US" sz="1100" b="1" dirty="0">
                <a:solidFill>
                  <a:srgbClr val="C2C4B5"/>
                </a:solidFill>
                <a:latin typeface="Outfit Bold" pitchFamily="34" charset="0"/>
                <a:ea typeface="Outfit Bold" pitchFamily="34" charset="-122"/>
                <a:cs typeface="Outfit Bold" pitchFamily="34" charset="-120"/>
              </a:rPr>
              <a:t>Advanced Digital Tax Compliance</a:t>
            </a:r>
            <a:endParaRPr lang="en-US" sz="1100" dirty="0"/>
          </a:p>
        </p:txBody>
      </p:sp>
      <p:sp>
        <p:nvSpPr>
          <p:cNvPr id="7" name="Shape 5"/>
          <p:cNvSpPr/>
          <p:nvPr/>
        </p:nvSpPr>
        <p:spPr>
          <a:xfrm>
            <a:off x="3728442" y="2287786"/>
            <a:ext cx="453628" cy="680442"/>
          </a:xfrm>
          <a:prstGeom prst="roundRect">
            <a:avLst>
              <a:gd name="adj" fmla="val 360023"/>
            </a:avLst>
          </a:prstGeom>
          <a:solidFill>
            <a:srgbClr val="3B3C3E"/>
          </a:solidFill>
          <a:ln/>
        </p:spPr>
      </p:sp>
      <p:sp>
        <p:nvSpPr>
          <p:cNvPr id="8" name="Text 6"/>
          <p:cNvSpPr/>
          <p:nvPr/>
        </p:nvSpPr>
        <p:spPr>
          <a:xfrm>
            <a:off x="3870246" y="2521625"/>
            <a:ext cx="170021" cy="212646"/>
          </a:xfrm>
          <a:prstGeom prst="rect">
            <a:avLst/>
          </a:prstGeom>
          <a:noFill/>
          <a:ln/>
        </p:spPr>
        <p:txBody>
          <a:bodyPr wrap="none" lIns="0" tIns="0" rIns="0" bIns="0" rtlCol="0" anchor="t"/>
          <a:lstStyle/>
          <a:p>
            <a:pPr marL="0" indent="0" algn="l">
              <a:lnSpc>
                <a:spcPts val="1300"/>
              </a:lnSpc>
              <a:buNone/>
            </a:pPr>
            <a:r>
              <a:rPr lang="en-US" sz="1300" b="1" dirty="0">
                <a:solidFill>
                  <a:srgbClr val="C2C4B5"/>
                </a:solidFill>
                <a:latin typeface="Outfit Bold" pitchFamily="34" charset="0"/>
                <a:ea typeface="Outfit Bold" pitchFamily="34" charset="-122"/>
                <a:cs typeface="Outfit Bold" pitchFamily="34" charset="-120"/>
              </a:rPr>
              <a:t>2</a:t>
            </a:r>
            <a:endParaRPr lang="en-US" sz="1300" dirty="0"/>
          </a:p>
        </p:txBody>
      </p:sp>
      <p:sp>
        <p:nvSpPr>
          <p:cNvPr id="9" name="Text 7"/>
          <p:cNvSpPr/>
          <p:nvPr/>
        </p:nvSpPr>
        <p:spPr>
          <a:xfrm>
            <a:off x="4295418" y="2401133"/>
            <a:ext cx="2803565" cy="177165"/>
          </a:xfrm>
          <a:prstGeom prst="rect">
            <a:avLst/>
          </a:prstGeom>
          <a:noFill/>
          <a:ln/>
        </p:spPr>
        <p:txBody>
          <a:bodyPr wrap="none" lIns="0" tIns="0" rIns="0" bIns="0" rtlCol="0" anchor="t"/>
          <a:lstStyle/>
          <a:p>
            <a:pPr marL="0" indent="0" algn="l">
              <a:lnSpc>
                <a:spcPts val="1350"/>
              </a:lnSpc>
              <a:buNone/>
            </a:pPr>
            <a:r>
              <a:rPr lang="en-US" sz="1100" b="1" dirty="0">
                <a:solidFill>
                  <a:srgbClr val="C2C4B5"/>
                </a:solidFill>
                <a:latin typeface="Outfit Bold" pitchFamily="34" charset="0"/>
                <a:ea typeface="Outfit Bold" pitchFamily="34" charset="-122"/>
                <a:cs typeface="Outfit Bold" pitchFamily="34" charset="-120"/>
              </a:rPr>
              <a:t>International Taxation in a Digital Economy</a:t>
            </a:r>
            <a:endParaRPr lang="en-US" sz="1100" dirty="0"/>
          </a:p>
        </p:txBody>
      </p:sp>
      <p:sp>
        <p:nvSpPr>
          <p:cNvPr id="10" name="Shape 8"/>
          <p:cNvSpPr/>
          <p:nvPr/>
        </p:nvSpPr>
        <p:spPr>
          <a:xfrm>
            <a:off x="3728442" y="3081576"/>
            <a:ext cx="453628" cy="680442"/>
          </a:xfrm>
          <a:prstGeom prst="roundRect">
            <a:avLst>
              <a:gd name="adj" fmla="val 360023"/>
            </a:avLst>
          </a:prstGeom>
          <a:solidFill>
            <a:srgbClr val="3B3C3E"/>
          </a:solidFill>
          <a:ln/>
        </p:spPr>
      </p:sp>
      <p:sp>
        <p:nvSpPr>
          <p:cNvPr id="11" name="Text 9"/>
          <p:cNvSpPr/>
          <p:nvPr/>
        </p:nvSpPr>
        <p:spPr>
          <a:xfrm>
            <a:off x="3870246" y="3315414"/>
            <a:ext cx="170021" cy="212646"/>
          </a:xfrm>
          <a:prstGeom prst="rect">
            <a:avLst/>
          </a:prstGeom>
          <a:noFill/>
          <a:ln/>
        </p:spPr>
        <p:txBody>
          <a:bodyPr wrap="none" lIns="0" tIns="0" rIns="0" bIns="0" rtlCol="0" anchor="t"/>
          <a:lstStyle/>
          <a:p>
            <a:pPr marL="0" indent="0" algn="l">
              <a:lnSpc>
                <a:spcPts val="1300"/>
              </a:lnSpc>
              <a:buNone/>
            </a:pPr>
            <a:r>
              <a:rPr lang="en-US" sz="1300" b="1" dirty="0">
                <a:solidFill>
                  <a:srgbClr val="C2C4B5"/>
                </a:solidFill>
                <a:latin typeface="Outfit Bold" pitchFamily="34" charset="0"/>
                <a:ea typeface="Outfit Bold" pitchFamily="34" charset="-122"/>
                <a:cs typeface="Outfit Bold" pitchFamily="34" charset="-120"/>
              </a:rPr>
              <a:t>3</a:t>
            </a:r>
            <a:endParaRPr lang="en-US" sz="1300" dirty="0"/>
          </a:p>
        </p:txBody>
      </p:sp>
      <p:sp>
        <p:nvSpPr>
          <p:cNvPr id="12" name="Text 10"/>
          <p:cNvSpPr/>
          <p:nvPr/>
        </p:nvSpPr>
        <p:spPr>
          <a:xfrm>
            <a:off x="4295418" y="3194923"/>
            <a:ext cx="2276118" cy="177165"/>
          </a:xfrm>
          <a:prstGeom prst="rect">
            <a:avLst/>
          </a:prstGeom>
          <a:noFill/>
          <a:ln/>
        </p:spPr>
        <p:txBody>
          <a:bodyPr wrap="none" lIns="0" tIns="0" rIns="0" bIns="0" rtlCol="0" anchor="t"/>
          <a:lstStyle/>
          <a:p>
            <a:pPr marL="0" indent="0" algn="l">
              <a:lnSpc>
                <a:spcPts val="1350"/>
              </a:lnSpc>
              <a:buNone/>
            </a:pPr>
            <a:r>
              <a:rPr lang="en-US" sz="1100" b="1" dirty="0">
                <a:solidFill>
                  <a:srgbClr val="C2C4B5"/>
                </a:solidFill>
                <a:latin typeface="Outfit Bold" pitchFamily="34" charset="0"/>
                <a:ea typeface="Outfit Bold" pitchFamily="34" charset="-122"/>
                <a:cs typeface="Outfit Bold" pitchFamily="34" charset="-120"/>
              </a:rPr>
              <a:t>Tax Technology Tools and Software</a:t>
            </a:r>
            <a:endParaRPr lang="en-US" sz="1100" dirty="0"/>
          </a:p>
        </p:txBody>
      </p:sp>
      <p:sp>
        <p:nvSpPr>
          <p:cNvPr id="13" name="Shape 11"/>
          <p:cNvSpPr/>
          <p:nvPr/>
        </p:nvSpPr>
        <p:spPr>
          <a:xfrm>
            <a:off x="3728442" y="3875365"/>
            <a:ext cx="453628" cy="680442"/>
          </a:xfrm>
          <a:prstGeom prst="roundRect">
            <a:avLst>
              <a:gd name="adj" fmla="val 360023"/>
            </a:avLst>
          </a:prstGeom>
          <a:solidFill>
            <a:srgbClr val="3B3C3E"/>
          </a:solidFill>
          <a:ln/>
        </p:spPr>
      </p:sp>
      <p:sp>
        <p:nvSpPr>
          <p:cNvPr id="14" name="Text 12"/>
          <p:cNvSpPr/>
          <p:nvPr/>
        </p:nvSpPr>
        <p:spPr>
          <a:xfrm>
            <a:off x="3870246" y="4109204"/>
            <a:ext cx="170021" cy="212646"/>
          </a:xfrm>
          <a:prstGeom prst="rect">
            <a:avLst/>
          </a:prstGeom>
          <a:noFill/>
          <a:ln/>
        </p:spPr>
        <p:txBody>
          <a:bodyPr wrap="none" lIns="0" tIns="0" rIns="0" bIns="0" rtlCol="0" anchor="t"/>
          <a:lstStyle/>
          <a:p>
            <a:pPr marL="0" indent="0" algn="l">
              <a:lnSpc>
                <a:spcPts val="1300"/>
              </a:lnSpc>
              <a:buNone/>
            </a:pPr>
            <a:r>
              <a:rPr lang="en-US" sz="1300" b="1" dirty="0">
                <a:solidFill>
                  <a:srgbClr val="C2C4B5"/>
                </a:solidFill>
                <a:latin typeface="Outfit Bold" pitchFamily="34" charset="0"/>
                <a:ea typeface="Outfit Bold" pitchFamily="34" charset="-122"/>
                <a:cs typeface="Outfit Bold" pitchFamily="34" charset="-120"/>
              </a:rPr>
              <a:t>4</a:t>
            </a:r>
            <a:endParaRPr lang="en-US" sz="1300" dirty="0"/>
          </a:p>
        </p:txBody>
      </p:sp>
      <p:sp>
        <p:nvSpPr>
          <p:cNvPr id="15" name="Text 13"/>
          <p:cNvSpPr/>
          <p:nvPr/>
        </p:nvSpPr>
        <p:spPr>
          <a:xfrm>
            <a:off x="4295418" y="3988713"/>
            <a:ext cx="2048828" cy="177165"/>
          </a:xfrm>
          <a:prstGeom prst="rect">
            <a:avLst/>
          </a:prstGeom>
          <a:noFill/>
          <a:ln/>
        </p:spPr>
        <p:txBody>
          <a:bodyPr wrap="none" lIns="0" tIns="0" rIns="0" bIns="0" rtlCol="0" anchor="t"/>
          <a:lstStyle/>
          <a:p>
            <a:pPr marL="0" indent="0" algn="l">
              <a:lnSpc>
                <a:spcPts val="1350"/>
              </a:lnSpc>
              <a:buNone/>
            </a:pPr>
            <a:r>
              <a:rPr lang="en-US" sz="1100" b="1" dirty="0">
                <a:solidFill>
                  <a:srgbClr val="C2C4B5"/>
                </a:solidFill>
                <a:latin typeface="Outfit Bold" pitchFamily="34" charset="0"/>
                <a:ea typeface="Outfit Bold" pitchFamily="34" charset="-122"/>
                <a:cs typeface="Outfit Bold" pitchFamily="34" charset="-120"/>
              </a:rPr>
              <a:t>Blockchain and Digital Taxation</a:t>
            </a:r>
            <a:endParaRPr lang="en-US" sz="1100" dirty="0"/>
          </a:p>
        </p:txBody>
      </p:sp>
      <p:sp>
        <p:nvSpPr>
          <p:cNvPr id="16" name="Shape 14"/>
          <p:cNvSpPr/>
          <p:nvPr/>
        </p:nvSpPr>
        <p:spPr>
          <a:xfrm>
            <a:off x="3728442" y="4669155"/>
            <a:ext cx="453628" cy="680442"/>
          </a:xfrm>
          <a:prstGeom prst="roundRect">
            <a:avLst>
              <a:gd name="adj" fmla="val 360023"/>
            </a:avLst>
          </a:prstGeom>
          <a:solidFill>
            <a:srgbClr val="3B3C3E"/>
          </a:solidFill>
          <a:ln/>
        </p:spPr>
      </p:sp>
      <p:sp>
        <p:nvSpPr>
          <p:cNvPr id="17" name="Text 15"/>
          <p:cNvSpPr/>
          <p:nvPr/>
        </p:nvSpPr>
        <p:spPr>
          <a:xfrm>
            <a:off x="3870246" y="4902994"/>
            <a:ext cx="170021" cy="212646"/>
          </a:xfrm>
          <a:prstGeom prst="rect">
            <a:avLst/>
          </a:prstGeom>
          <a:noFill/>
          <a:ln/>
        </p:spPr>
        <p:txBody>
          <a:bodyPr wrap="none" lIns="0" tIns="0" rIns="0" bIns="0" rtlCol="0" anchor="t"/>
          <a:lstStyle/>
          <a:p>
            <a:pPr marL="0" indent="0" algn="l">
              <a:lnSpc>
                <a:spcPts val="1300"/>
              </a:lnSpc>
              <a:buNone/>
            </a:pPr>
            <a:r>
              <a:rPr lang="en-US" sz="1300" b="1" dirty="0">
                <a:solidFill>
                  <a:srgbClr val="C2C4B5"/>
                </a:solidFill>
                <a:latin typeface="Outfit Bold" pitchFamily="34" charset="0"/>
                <a:ea typeface="Outfit Bold" pitchFamily="34" charset="-122"/>
                <a:cs typeface="Outfit Bold" pitchFamily="34" charset="-120"/>
              </a:rPr>
              <a:t>5</a:t>
            </a:r>
            <a:endParaRPr lang="en-US" sz="1300" dirty="0"/>
          </a:p>
        </p:txBody>
      </p:sp>
      <p:sp>
        <p:nvSpPr>
          <p:cNvPr id="18" name="Text 16"/>
          <p:cNvSpPr/>
          <p:nvPr/>
        </p:nvSpPr>
        <p:spPr>
          <a:xfrm>
            <a:off x="4295418" y="4782503"/>
            <a:ext cx="1767245" cy="177165"/>
          </a:xfrm>
          <a:prstGeom prst="rect">
            <a:avLst/>
          </a:prstGeom>
          <a:noFill/>
          <a:ln/>
        </p:spPr>
        <p:txBody>
          <a:bodyPr wrap="none" lIns="0" tIns="0" rIns="0" bIns="0" rtlCol="0" anchor="t"/>
          <a:lstStyle/>
          <a:p>
            <a:pPr marL="0" indent="0" algn="l">
              <a:lnSpc>
                <a:spcPts val="1350"/>
              </a:lnSpc>
              <a:buNone/>
            </a:pPr>
            <a:r>
              <a:rPr lang="en-US" sz="1100" b="1" dirty="0">
                <a:solidFill>
                  <a:srgbClr val="C2C4B5"/>
                </a:solidFill>
                <a:latin typeface="Outfit Bold" pitchFamily="34" charset="0"/>
                <a:ea typeface="Outfit Bold" pitchFamily="34" charset="-122"/>
                <a:cs typeface="Outfit Bold" pitchFamily="34" charset="-120"/>
              </a:rPr>
              <a:t>E-Commerce and Sales Tax</a:t>
            </a:r>
            <a:endParaRPr lang="en-US" sz="1100" dirty="0"/>
          </a:p>
        </p:txBody>
      </p:sp>
      <p:sp>
        <p:nvSpPr>
          <p:cNvPr id="19" name="Shape 17"/>
          <p:cNvSpPr/>
          <p:nvPr/>
        </p:nvSpPr>
        <p:spPr>
          <a:xfrm>
            <a:off x="3728442" y="5462945"/>
            <a:ext cx="453628" cy="680442"/>
          </a:xfrm>
          <a:prstGeom prst="roundRect">
            <a:avLst>
              <a:gd name="adj" fmla="val 360023"/>
            </a:avLst>
          </a:prstGeom>
          <a:solidFill>
            <a:srgbClr val="3B3C3E"/>
          </a:solidFill>
          <a:ln/>
        </p:spPr>
      </p:sp>
      <p:sp>
        <p:nvSpPr>
          <p:cNvPr id="20" name="Text 18"/>
          <p:cNvSpPr/>
          <p:nvPr/>
        </p:nvSpPr>
        <p:spPr>
          <a:xfrm>
            <a:off x="3870246" y="5696783"/>
            <a:ext cx="170021" cy="212646"/>
          </a:xfrm>
          <a:prstGeom prst="rect">
            <a:avLst/>
          </a:prstGeom>
          <a:noFill/>
          <a:ln/>
        </p:spPr>
        <p:txBody>
          <a:bodyPr wrap="none" lIns="0" tIns="0" rIns="0" bIns="0" rtlCol="0" anchor="t"/>
          <a:lstStyle/>
          <a:p>
            <a:pPr marL="0" indent="0" algn="l">
              <a:lnSpc>
                <a:spcPts val="1300"/>
              </a:lnSpc>
              <a:buNone/>
            </a:pPr>
            <a:r>
              <a:rPr lang="en-US" sz="1300" b="1" dirty="0">
                <a:solidFill>
                  <a:srgbClr val="C2C4B5"/>
                </a:solidFill>
                <a:latin typeface="Outfit Bold" pitchFamily="34" charset="0"/>
                <a:ea typeface="Outfit Bold" pitchFamily="34" charset="-122"/>
                <a:cs typeface="Outfit Bold" pitchFamily="34" charset="-120"/>
              </a:rPr>
              <a:t>6</a:t>
            </a:r>
            <a:endParaRPr lang="en-US" sz="1300" dirty="0"/>
          </a:p>
        </p:txBody>
      </p:sp>
      <p:sp>
        <p:nvSpPr>
          <p:cNvPr id="21" name="Text 19"/>
          <p:cNvSpPr/>
          <p:nvPr/>
        </p:nvSpPr>
        <p:spPr>
          <a:xfrm>
            <a:off x="4295418" y="5576292"/>
            <a:ext cx="2525673" cy="177165"/>
          </a:xfrm>
          <a:prstGeom prst="rect">
            <a:avLst/>
          </a:prstGeom>
          <a:noFill/>
          <a:ln/>
        </p:spPr>
        <p:txBody>
          <a:bodyPr wrap="none" lIns="0" tIns="0" rIns="0" bIns="0" rtlCol="0" anchor="t"/>
          <a:lstStyle/>
          <a:p>
            <a:pPr marL="0" indent="0" algn="l">
              <a:lnSpc>
                <a:spcPts val="1350"/>
              </a:lnSpc>
              <a:buNone/>
            </a:pPr>
            <a:r>
              <a:rPr lang="en-US" sz="1100" b="1" dirty="0">
                <a:solidFill>
                  <a:srgbClr val="C2C4B5"/>
                </a:solidFill>
                <a:latin typeface="Outfit Bold" pitchFamily="34" charset="0"/>
                <a:ea typeface="Outfit Bold" pitchFamily="34" charset="-122"/>
                <a:cs typeface="Outfit Bold" pitchFamily="34" charset="-120"/>
              </a:rPr>
              <a:t>Transfer Pricing in Digital Transactions</a:t>
            </a:r>
            <a:endParaRPr lang="en-US" sz="1100" dirty="0"/>
          </a:p>
        </p:txBody>
      </p:sp>
      <p:sp>
        <p:nvSpPr>
          <p:cNvPr id="22" name="Shape 20"/>
          <p:cNvSpPr/>
          <p:nvPr/>
        </p:nvSpPr>
        <p:spPr>
          <a:xfrm>
            <a:off x="3728442" y="6256734"/>
            <a:ext cx="453628" cy="680442"/>
          </a:xfrm>
          <a:prstGeom prst="roundRect">
            <a:avLst>
              <a:gd name="adj" fmla="val 360023"/>
            </a:avLst>
          </a:prstGeom>
          <a:solidFill>
            <a:srgbClr val="3B3C3E"/>
          </a:solidFill>
          <a:ln/>
        </p:spPr>
      </p:sp>
      <p:sp>
        <p:nvSpPr>
          <p:cNvPr id="23" name="Text 21"/>
          <p:cNvSpPr/>
          <p:nvPr/>
        </p:nvSpPr>
        <p:spPr>
          <a:xfrm>
            <a:off x="3870246" y="6490573"/>
            <a:ext cx="170021" cy="212646"/>
          </a:xfrm>
          <a:prstGeom prst="rect">
            <a:avLst/>
          </a:prstGeom>
          <a:noFill/>
          <a:ln/>
        </p:spPr>
        <p:txBody>
          <a:bodyPr wrap="none" lIns="0" tIns="0" rIns="0" bIns="0" rtlCol="0" anchor="t"/>
          <a:lstStyle/>
          <a:p>
            <a:pPr marL="0" indent="0" algn="l">
              <a:lnSpc>
                <a:spcPts val="1300"/>
              </a:lnSpc>
              <a:buNone/>
            </a:pPr>
            <a:r>
              <a:rPr lang="en-US" sz="1300" b="1" dirty="0">
                <a:solidFill>
                  <a:srgbClr val="C2C4B5"/>
                </a:solidFill>
                <a:latin typeface="Outfit Bold" pitchFamily="34" charset="0"/>
                <a:ea typeface="Outfit Bold" pitchFamily="34" charset="-122"/>
                <a:cs typeface="Outfit Bold" pitchFamily="34" charset="-120"/>
              </a:rPr>
              <a:t>7</a:t>
            </a:r>
            <a:endParaRPr lang="en-US" sz="1300" dirty="0"/>
          </a:p>
        </p:txBody>
      </p:sp>
      <p:sp>
        <p:nvSpPr>
          <p:cNvPr id="24" name="Text 22"/>
          <p:cNvSpPr/>
          <p:nvPr/>
        </p:nvSpPr>
        <p:spPr>
          <a:xfrm>
            <a:off x="4295418" y="6370082"/>
            <a:ext cx="1661041" cy="177165"/>
          </a:xfrm>
          <a:prstGeom prst="rect">
            <a:avLst/>
          </a:prstGeom>
          <a:noFill/>
          <a:ln/>
        </p:spPr>
        <p:txBody>
          <a:bodyPr wrap="none" lIns="0" tIns="0" rIns="0" bIns="0" rtlCol="0" anchor="t"/>
          <a:lstStyle/>
          <a:p>
            <a:pPr marL="0" indent="0" algn="l">
              <a:lnSpc>
                <a:spcPts val="1350"/>
              </a:lnSpc>
              <a:buNone/>
            </a:pPr>
            <a:r>
              <a:rPr lang="en-US" sz="1100" b="1" dirty="0">
                <a:solidFill>
                  <a:srgbClr val="C2C4B5"/>
                </a:solidFill>
                <a:latin typeface="Outfit Bold" pitchFamily="34" charset="0"/>
                <a:ea typeface="Outfit Bold" pitchFamily="34" charset="-122"/>
                <a:cs typeface="Outfit Bold" pitchFamily="34" charset="-120"/>
              </a:rPr>
              <a:t>Taxation of Digital Assets</a:t>
            </a:r>
            <a:endParaRPr lang="en-US" sz="1100" dirty="0"/>
          </a:p>
        </p:txBody>
      </p:sp>
      <p:sp>
        <p:nvSpPr>
          <p:cNvPr id="25" name="Shape 23"/>
          <p:cNvSpPr/>
          <p:nvPr/>
        </p:nvSpPr>
        <p:spPr>
          <a:xfrm>
            <a:off x="3728442" y="7050524"/>
            <a:ext cx="453628" cy="680442"/>
          </a:xfrm>
          <a:prstGeom prst="roundRect">
            <a:avLst>
              <a:gd name="adj" fmla="val 360023"/>
            </a:avLst>
          </a:prstGeom>
          <a:solidFill>
            <a:srgbClr val="3B3C3E"/>
          </a:solidFill>
          <a:ln/>
        </p:spPr>
      </p:sp>
      <p:sp>
        <p:nvSpPr>
          <p:cNvPr id="26" name="Text 24"/>
          <p:cNvSpPr/>
          <p:nvPr/>
        </p:nvSpPr>
        <p:spPr>
          <a:xfrm>
            <a:off x="3870246" y="7284363"/>
            <a:ext cx="170021" cy="212646"/>
          </a:xfrm>
          <a:prstGeom prst="rect">
            <a:avLst/>
          </a:prstGeom>
          <a:noFill/>
          <a:ln/>
        </p:spPr>
        <p:txBody>
          <a:bodyPr wrap="none" lIns="0" tIns="0" rIns="0" bIns="0" rtlCol="0" anchor="t"/>
          <a:lstStyle/>
          <a:p>
            <a:pPr marL="0" indent="0" algn="l">
              <a:lnSpc>
                <a:spcPts val="1300"/>
              </a:lnSpc>
              <a:buNone/>
            </a:pPr>
            <a:r>
              <a:rPr lang="en-US" sz="1300" b="1" dirty="0">
                <a:solidFill>
                  <a:srgbClr val="C2C4B5"/>
                </a:solidFill>
                <a:latin typeface="Outfit Bold" pitchFamily="34" charset="0"/>
                <a:ea typeface="Outfit Bold" pitchFamily="34" charset="-122"/>
                <a:cs typeface="Outfit Bold" pitchFamily="34" charset="-120"/>
              </a:rPr>
              <a:t>8</a:t>
            </a:r>
            <a:endParaRPr lang="en-US" sz="1300" dirty="0"/>
          </a:p>
        </p:txBody>
      </p:sp>
      <p:sp>
        <p:nvSpPr>
          <p:cNvPr id="27" name="Text 25"/>
          <p:cNvSpPr/>
          <p:nvPr/>
        </p:nvSpPr>
        <p:spPr>
          <a:xfrm>
            <a:off x="4295418" y="7163872"/>
            <a:ext cx="1722477" cy="177165"/>
          </a:xfrm>
          <a:prstGeom prst="rect">
            <a:avLst/>
          </a:prstGeom>
          <a:noFill/>
          <a:ln/>
        </p:spPr>
        <p:txBody>
          <a:bodyPr wrap="none" lIns="0" tIns="0" rIns="0" bIns="0" rtlCol="0" anchor="t"/>
          <a:lstStyle/>
          <a:p>
            <a:pPr marL="0" indent="0" algn="l">
              <a:lnSpc>
                <a:spcPts val="1350"/>
              </a:lnSpc>
              <a:buNone/>
            </a:pPr>
            <a:r>
              <a:rPr lang="en-US" sz="1100" b="1" dirty="0">
                <a:solidFill>
                  <a:srgbClr val="C2C4B5"/>
                </a:solidFill>
                <a:latin typeface="Outfit Bold" pitchFamily="34" charset="0"/>
                <a:ea typeface="Outfit Bold" pitchFamily="34" charset="-122"/>
                <a:cs typeface="Outfit Bold" pitchFamily="34" charset="-120"/>
              </a:rPr>
              <a:t>Data Privacy and Taxation</a:t>
            </a:r>
            <a:endParaRPr lang="en-US" sz="1100" dirty="0"/>
          </a:p>
        </p:txBody>
      </p:sp>
      <p:sp>
        <p:nvSpPr>
          <p:cNvPr id="28" name="Shape 26"/>
          <p:cNvSpPr/>
          <p:nvPr/>
        </p:nvSpPr>
        <p:spPr>
          <a:xfrm>
            <a:off x="3728442" y="7844314"/>
            <a:ext cx="453628" cy="680442"/>
          </a:xfrm>
          <a:prstGeom prst="roundRect">
            <a:avLst>
              <a:gd name="adj" fmla="val 360023"/>
            </a:avLst>
          </a:prstGeom>
          <a:solidFill>
            <a:srgbClr val="3B3C3E"/>
          </a:solidFill>
          <a:ln/>
        </p:spPr>
      </p:sp>
      <p:sp>
        <p:nvSpPr>
          <p:cNvPr id="29" name="Text 27"/>
          <p:cNvSpPr/>
          <p:nvPr/>
        </p:nvSpPr>
        <p:spPr>
          <a:xfrm>
            <a:off x="3870246" y="8078153"/>
            <a:ext cx="170021" cy="212646"/>
          </a:xfrm>
          <a:prstGeom prst="rect">
            <a:avLst/>
          </a:prstGeom>
          <a:noFill/>
          <a:ln/>
        </p:spPr>
        <p:txBody>
          <a:bodyPr wrap="none" lIns="0" tIns="0" rIns="0" bIns="0" rtlCol="0" anchor="t"/>
          <a:lstStyle/>
          <a:p>
            <a:pPr marL="0" indent="0" algn="l">
              <a:lnSpc>
                <a:spcPts val="1300"/>
              </a:lnSpc>
              <a:buNone/>
            </a:pPr>
            <a:r>
              <a:rPr lang="en-US" sz="1300" b="1" dirty="0">
                <a:solidFill>
                  <a:srgbClr val="C2C4B5"/>
                </a:solidFill>
                <a:latin typeface="Outfit Bold" pitchFamily="34" charset="0"/>
                <a:ea typeface="Outfit Bold" pitchFamily="34" charset="-122"/>
                <a:cs typeface="Outfit Bold" pitchFamily="34" charset="-120"/>
              </a:rPr>
              <a:t>9</a:t>
            </a:r>
            <a:endParaRPr lang="en-US" sz="1300" dirty="0"/>
          </a:p>
        </p:txBody>
      </p:sp>
      <p:sp>
        <p:nvSpPr>
          <p:cNvPr id="30" name="Text 28"/>
          <p:cNvSpPr/>
          <p:nvPr/>
        </p:nvSpPr>
        <p:spPr>
          <a:xfrm>
            <a:off x="4295418" y="7957661"/>
            <a:ext cx="1417558" cy="177165"/>
          </a:xfrm>
          <a:prstGeom prst="rect">
            <a:avLst/>
          </a:prstGeom>
          <a:noFill/>
          <a:ln/>
        </p:spPr>
        <p:txBody>
          <a:bodyPr wrap="none" lIns="0" tIns="0" rIns="0" bIns="0" rtlCol="0" anchor="t"/>
          <a:lstStyle/>
          <a:p>
            <a:pPr marL="0" indent="0" algn="l">
              <a:lnSpc>
                <a:spcPts val="1350"/>
              </a:lnSpc>
              <a:buNone/>
            </a:pPr>
            <a:r>
              <a:rPr lang="en-US" sz="1100" b="1" dirty="0">
                <a:solidFill>
                  <a:srgbClr val="C2C4B5"/>
                </a:solidFill>
                <a:latin typeface="Outfit Bold" pitchFamily="34" charset="0"/>
                <a:ea typeface="Outfit Bold" pitchFamily="34" charset="-122"/>
                <a:cs typeface="Outfit Bold" pitchFamily="34" charset="-120"/>
              </a:rPr>
              <a:t>Digital Tax Audits</a:t>
            </a:r>
            <a:endParaRPr lang="en-US" sz="1100" dirty="0"/>
          </a:p>
        </p:txBody>
      </p:sp>
      <p:sp>
        <p:nvSpPr>
          <p:cNvPr id="31" name="Shape 29"/>
          <p:cNvSpPr/>
          <p:nvPr/>
        </p:nvSpPr>
        <p:spPr>
          <a:xfrm>
            <a:off x="3728442" y="8638103"/>
            <a:ext cx="453628" cy="680442"/>
          </a:xfrm>
          <a:prstGeom prst="roundRect">
            <a:avLst>
              <a:gd name="adj" fmla="val 360023"/>
            </a:avLst>
          </a:prstGeom>
          <a:solidFill>
            <a:srgbClr val="3B3C3E"/>
          </a:solidFill>
          <a:ln/>
        </p:spPr>
      </p:sp>
      <p:sp>
        <p:nvSpPr>
          <p:cNvPr id="32" name="Text 30"/>
          <p:cNvSpPr/>
          <p:nvPr/>
        </p:nvSpPr>
        <p:spPr>
          <a:xfrm>
            <a:off x="3870246" y="8871942"/>
            <a:ext cx="170021" cy="212646"/>
          </a:xfrm>
          <a:prstGeom prst="rect">
            <a:avLst/>
          </a:prstGeom>
          <a:noFill/>
          <a:ln/>
        </p:spPr>
        <p:txBody>
          <a:bodyPr wrap="none" lIns="0" tIns="0" rIns="0" bIns="0" rtlCol="0" anchor="t"/>
          <a:lstStyle/>
          <a:p>
            <a:pPr marL="0" indent="0" algn="l">
              <a:lnSpc>
                <a:spcPts val="1300"/>
              </a:lnSpc>
              <a:buNone/>
            </a:pPr>
            <a:r>
              <a:rPr lang="en-US" sz="1300" b="1" dirty="0">
                <a:solidFill>
                  <a:srgbClr val="C2C4B5"/>
                </a:solidFill>
                <a:latin typeface="Outfit Bold" pitchFamily="34" charset="0"/>
                <a:ea typeface="Outfit Bold" pitchFamily="34" charset="-122"/>
                <a:cs typeface="Outfit Bold" pitchFamily="34" charset="-120"/>
              </a:rPr>
              <a:t>10</a:t>
            </a:r>
            <a:endParaRPr lang="en-US" sz="1300" dirty="0"/>
          </a:p>
        </p:txBody>
      </p:sp>
      <p:sp>
        <p:nvSpPr>
          <p:cNvPr id="33" name="Text 31"/>
          <p:cNvSpPr/>
          <p:nvPr/>
        </p:nvSpPr>
        <p:spPr>
          <a:xfrm>
            <a:off x="4295418" y="8751451"/>
            <a:ext cx="2106335" cy="177165"/>
          </a:xfrm>
          <a:prstGeom prst="rect">
            <a:avLst/>
          </a:prstGeom>
          <a:noFill/>
          <a:ln/>
        </p:spPr>
        <p:txBody>
          <a:bodyPr wrap="none" lIns="0" tIns="0" rIns="0" bIns="0" rtlCol="0" anchor="t"/>
          <a:lstStyle/>
          <a:p>
            <a:pPr marL="0" indent="0" algn="l">
              <a:lnSpc>
                <a:spcPts val="1350"/>
              </a:lnSpc>
              <a:buNone/>
            </a:pPr>
            <a:r>
              <a:rPr lang="en-US" sz="1100" b="1" dirty="0">
                <a:solidFill>
                  <a:srgbClr val="C2C4B5"/>
                </a:solidFill>
                <a:latin typeface="Outfit Bold" pitchFamily="34" charset="0"/>
                <a:ea typeface="Outfit Bold" pitchFamily="34" charset="-122"/>
                <a:cs typeface="Outfit Bold" pitchFamily="34" charset="-120"/>
              </a:rPr>
              <a:t>Future Trends in Digital Taxation</a:t>
            </a:r>
            <a:endParaRPr lang="en-US" sz="11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3056334" y="370284"/>
            <a:ext cx="5408057" cy="336590"/>
          </a:xfrm>
          <a:prstGeom prst="rect">
            <a:avLst/>
          </a:prstGeom>
          <a:noFill/>
          <a:ln/>
        </p:spPr>
        <p:txBody>
          <a:bodyPr wrap="none" lIns="0" tIns="0" rIns="0" bIns="0" rtlCol="0" anchor="t"/>
          <a:lstStyle/>
          <a:p>
            <a:pPr marL="0" indent="0" algn="l">
              <a:lnSpc>
                <a:spcPts val="2650"/>
              </a:lnSpc>
              <a:buNone/>
            </a:pPr>
            <a:r>
              <a:rPr lang="en-US" sz="2100" b="1" dirty="0">
                <a:solidFill>
                  <a:srgbClr val="E1E5CD"/>
                </a:solidFill>
                <a:latin typeface="Outfit Bold" pitchFamily="34" charset="0"/>
                <a:ea typeface="Outfit Bold" pitchFamily="34" charset="-122"/>
                <a:cs typeface="Outfit Bold" pitchFamily="34" charset="-120"/>
              </a:rPr>
              <a:t>Interactive Learning &amp; Capstone Experience</a:t>
            </a:r>
            <a:endParaRPr lang="en-US" sz="2100" dirty="0"/>
          </a:p>
        </p:txBody>
      </p:sp>
      <p:sp>
        <p:nvSpPr>
          <p:cNvPr id="3" name="Text 1"/>
          <p:cNvSpPr/>
          <p:nvPr/>
        </p:nvSpPr>
        <p:spPr>
          <a:xfrm>
            <a:off x="3056334" y="1043464"/>
            <a:ext cx="2438400" cy="252532"/>
          </a:xfrm>
          <a:prstGeom prst="rect">
            <a:avLst/>
          </a:prstGeom>
          <a:noFill/>
          <a:ln/>
        </p:spPr>
        <p:txBody>
          <a:bodyPr wrap="none" lIns="0" tIns="0" rIns="0" bIns="0" rtlCol="0" anchor="t"/>
          <a:lstStyle/>
          <a:p>
            <a:pPr marL="0" indent="0" algn="l">
              <a:lnSpc>
                <a:spcPts val="1950"/>
              </a:lnSpc>
              <a:buNone/>
            </a:pPr>
            <a:r>
              <a:rPr lang="en-US" sz="1550" b="1" dirty="0">
                <a:solidFill>
                  <a:srgbClr val="E1E5CD"/>
                </a:solidFill>
                <a:latin typeface="Outfit Bold" pitchFamily="34" charset="0"/>
                <a:ea typeface="Outfit Bold" pitchFamily="34" charset="-122"/>
                <a:cs typeface="Outfit Bold" pitchFamily="34" charset="-120"/>
              </a:rPr>
              <a:t>Dynamic Mode of Delivery</a:t>
            </a:r>
            <a:endParaRPr lang="en-US" sz="1550" dirty="0"/>
          </a:p>
        </p:txBody>
      </p:sp>
      <p:sp>
        <p:nvSpPr>
          <p:cNvPr id="4" name="Text 2"/>
          <p:cNvSpPr/>
          <p:nvPr/>
        </p:nvSpPr>
        <p:spPr>
          <a:xfrm>
            <a:off x="3056334" y="1430655"/>
            <a:ext cx="4094678" cy="646152"/>
          </a:xfrm>
          <a:prstGeom prst="rect">
            <a:avLst/>
          </a:prstGeom>
          <a:noFill/>
          <a:ln/>
        </p:spPr>
        <p:txBody>
          <a:bodyPr wrap="square" lIns="0" tIns="0" rIns="0" bIns="0" rtlCol="0" anchor="t"/>
          <a:lstStyle/>
          <a:p>
            <a:pPr marL="0" indent="0" algn="l">
              <a:lnSpc>
                <a:spcPts val="1650"/>
              </a:lnSpc>
              <a:buNone/>
            </a:pPr>
            <a:r>
              <a:rPr lang="en-US" sz="1050" dirty="0">
                <a:solidFill>
                  <a:srgbClr val="C2C4B5"/>
                </a:solidFill>
                <a:latin typeface="Bitter" pitchFamily="34" charset="0"/>
                <a:ea typeface="Bitter" pitchFamily="34" charset="-122"/>
                <a:cs typeface="Bitter" pitchFamily="34" charset="-120"/>
              </a:rPr>
              <a:t>This program utilizes an interactive 'Digital Transformation of Tax Administration' approach, blending various teaching methodologies to maximize learning and engagement.</a:t>
            </a:r>
            <a:endParaRPr lang="en-US" sz="1050" dirty="0"/>
          </a:p>
        </p:txBody>
      </p:sp>
      <p:sp>
        <p:nvSpPr>
          <p:cNvPr id="5" name="Text 3"/>
          <p:cNvSpPr/>
          <p:nvPr/>
        </p:nvSpPr>
        <p:spPr>
          <a:xfrm>
            <a:off x="3056334" y="2197894"/>
            <a:ext cx="4094678" cy="215384"/>
          </a:xfrm>
          <a:prstGeom prst="rect">
            <a:avLst/>
          </a:prstGeom>
          <a:noFill/>
          <a:ln/>
        </p:spPr>
        <p:txBody>
          <a:bodyPr wrap="none" lIns="0" tIns="0" rIns="0" bIns="0" rtlCol="0" anchor="t"/>
          <a:lstStyle/>
          <a:p>
            <a:pPr marL="342900" indent="-342900" algn="l">
              <a:lnSpc>
                <a:spcPts val="1650"/>
              </a:lnSpc>
              <a:buSzPct val="100000"/>
              <a:buChar char="•"/>
            </a:pPr>
            <a:r>
              <a:rPr lang="en-US" sz="1050" dirty="0">
                <a:solidFill>
                  <a:srgbClr val="C2C4B5"/>
                </a:solidFill>
                <a:latin typeface="Bitter" pitchFamily="34" charset="0"/>
                <a:ea typeface="Bitter" pitchFamily="34" charset="-122"/>
                <a:cs typeface="Bitter" pitchFamily="34" charset="-120"/>
              </a:rPr>
              <a:t>Lectures / Demonstrations</a:t>
            </a:r>
            <a:endParaRPr lang="en-US" sz="1050" dirty="0"/>
          </a:p>
        </p:txBody>
      </p:sp>
      <p:sp>
        <p:nvSpPr>
          <p:cNvPr id="6" name="Text 4"/>
          <p:cNvSpPr/>
          <p:nvPr/>
        </p:nvSpPr>
        <p:spPr>
          <a:xfrm>
            <a:off x="3056334" y="2460308"/>
            <a:ext cx="4094678" cy="215384"/>
          </a:xfrm>
          <a:prstGeom prst="rect">
            <a:avLst/>
          </a:prstGeom>
          <a:noFill/>
          <a:ln/>
        </p:spPr>
        <p:txBody>
          <a:bodyPr wrap="none" lIns="0" tIns="0" rIns="0" bIns="0" rtlCol="0" anchor="t"/>
          <a:lstStyle/>
          <a:p>
            <a:pPr marL="342900" indent="-342900" algn="l">
              <a:lnSpc>
                <a:spcPts val="1650"/>
              </a:lnSpc>
              <a:buSzPct val="100000"/>
              <a:buChar char="•"/>
            </a:pPr>
            <a:r>
              <a:rPr lang="en-US" sz="1050" dirty="0">
                <a:solidFill>
                  <a:srgbClr val="C2C4B5"/>
                </a:solidFill>
                <a:latin typeface="Bitter" pitchFamily="34" charset="0"/>
                <a:ea typeface="Bitter" pitchFamily="34" charset="-122"/>
                <a:cs typeface="Bitter" pitchFamily="34" charset="-120"/>
              </a:rPr>
              <a:t>Seminars &amp; Presentations</a:t>
            </a:r>
            <a:endParaRPr lang="en-US" sz="1050" dirty="0"/>
          </a:p>
        </p:txBody>
      </p:sp>
      <p:sp>
        <p:nvSpPr>
          <p:cNvPr id="7" name="Text 5"/>
          <p:cNvSpPr/>
          <p:nvPr/>
        </p:nvSpPr>
        <p:spPr>
          <a:xfrm>
            <a:off x="3056334" y="2722721"/>
            <a:ext cx="4094678" cy="215384"/>
          </a:xfrm>
          <a:prstGeom prst="rect">
            <a:avLst/>
          </a:prstGeom>
          <a:noFill/>
          <a:ln/>
        </p:spPr>
        <p:txBody>
          <a:bodyPr wrap="none" lIns="0" tIns="0" rIns="0" bIns="0" rtlCol="0" anchor="t"/>
          <a:lstStyle/>
          <a:p>
            <a:pPr marL="342900" indent="-342900" algn="l">
              <a:lnSpc>
                <a:spcPts val="1650"/>
              </a:lnSpc>
              <a:buSzPct val="100000"/>
              <a:buChar char="•"/>
            </a:pPr>
            <a:r>
              <a:rPr lang="en-US" sz="1050" dirty="0">
                <a:solidFill>
                  <a:srgbClr val="C2C4B5"/>
                </a:solidFill>
                <a:latin typeface="Bitter" pitchFamily="34" charset="0"/>
                <a:ea typeface="Bitter" pitchFamily="34" charset="-122"/>
                <a:cs typeface="Bitter" pitchFamily="34" charset="-120"/>
              </a:rPr>
              <a:t>Group Discussions &amp; Assignments</a:t>
            </a:r>
            <a:endParaRPr lang="en-US" sz="1050" dirty="0"/>
          </a:p>
        </p:txBody>
      </p:sp>
      <p:sp>
        <p:nvSpPr>
          <p:cNvPr id="8" name="Text 6"/>
          <p:cNvSpPr/>
          <p:nvPr/>
        </p:nvSpPr>
        <p:spPr>
          <a:xfrm>
            <a:off x="3056334" y="2985135"/>
            <a:ext cx="4094678" cy="215384"/>
          </a:xfrm>
          <a:prstGeom prst="rect">
            <a:avLst/>
          </a:prstGeom>
          <a:noFill/>
          <a:ln/>
        </p:spPr>
        <p:txBody>
          <a:bodyPr wrap="none" lIns="0" tIns="0" rIns="0" bIns="0" rtlCol="0" anchor="t"/>
          <a:lstStyle/>
          <a:p>
            <a:pPr marL="342900" indent="-342900" algn="l">
              <a:lnSpc>
                <a:spcPts val="1650"/>
              </a:lnSpc>
              <a:buSzPct val="100000"/>
              <a:buChar char="•"/>
            </a:pPr>
            <a:r>
              <a:rPr lang="en-US" sz="1050" dirty="0">
                <a:solidFill>
                  <a:srgbClr val="C2C4B5"/>
                </a:solidFill>
                <a:latin typeface="Bitter" pitchFamily="34" charset="0"/>
                <a:ea typeface="Bitter" pitchFamily="34" charset="-122"/>
                <a:cs typeface="Bitter" pitchFamily="34" charset="-120"/>
              </a:rPr>
              <a:t>Case Studies &amp; Functional Exercises</a:t>
            </a:r>
            <a:endParaRPr lang="en-US" sz="1050" dirty="0"/>
          </a:p>
        </p:txBody>
      </p:sp>
      <p:sp>
        <p:nvSpPr>
          <p:cNvPr id="9" name="Text 7"/>
          <p:cNvSpPr/>
          <p:nvPr/>
        </p:nvSpPr>
        <p:spPr>
          <a:xfrm>
            <a:off x="3056334" y="3247549"/>
            <a:ext cx="4094678" cy="215384"/>
          </a:xfrm>
          <a:prstGeom prst="rect">
            <a:avLst/>
          </a:prstGeom>
          <a:noFill/>
          <a:ln/>
        </p:spPr>
        <p:txBody>
          <a:bodyPr wrap="none" lIns="0" tIns="0" rIns="0" bIns="0" rtlCol="0" anchor="t"/>
          <a:lstStyle/>
          <a:p>
            <a:pPr marL="342900" indent="-342900" algn="l">
              <a:lnSpc>
                <a:spcPts val="1650"/>
              </a:lnSpc>
              <a:buSzPct val="100000"/>
              <a:buChar char="•"/>
            </a:pPr>
            <a:r>
              <a:rPr lang="en-US" sz="1050" dirty="0">
                <a:solidFill>
                  <a:srgbClr val="C2C4B5"/>
                </a:solidFill>
                <a:latin typeface="Bitter" pitchFamily="34" charset="0"/>
                <a:ea typeface="Bitter" pitchFamily="34" charset="-122"/>
                <a:cs typeface="Bitter" pitchFamily="34" charset="-120"/>
              </a:rPr>
              <a:t>The 'Do-Review-Learn-Apply' Model</a:t>
            </a:r>
            <a:endParaRPr lang="en-US" sz="1050" dirty="0"/>
          </a:p>
        </p:txBody>
      </p:sp>
      <p:pic>
        <p:nvPicPr>
          <p:cNvPr id="10" name="Image 0" descr="preencoded.png"/>
          <p:cNvPicPr>
            <a:picLocks noChangeAspect="1"/>
          </p:cNvPicPr>
          <p:nvPr/>
        </p:nvPicPr>
        <p:blipFill>
          <a:blip r:embed="rId3"/>
          <a:stretch>
            <a:fillRect/>
          </a:stretch>
        </p:blipFill>
        <p:spPr>
          <a:xfrm>
            <a:off x="3056334" y="3614380"/>
            <a:ext cx="4094678" cy="4094678"/>
          </a:xfrm>
          <a:prstGeom prst="rect">
            <a:avLst/>
          </a:prstGeom>
        </p:spPr>
      </p:pic>
      <p:sp>
        <p:nvSpPr>
          <p:cNvPr id="11" name="Text 8"/>
          <p:cNvSpPr/>
          <p:nvPr/>
        </p:nvSpPr>
        <p:spPr>
          <a:xfrm>
            <a:off x="7487007" y="1043464"/>
            <a:ext cx="3589973" cy="252532"/>
          </a:xfrm>
          <a:prstGeom prst="rect">
            <a:avLst/>
          </a:prstGeom>
          <a:noFill/>
          <a:ln/>
        </p:spPr>
        <p:txBody>
          <a:bodyPr wrap="none" lIns="0" tIns="0" rIns="0" bIns="0" rtlCol="0" anchor="t"/>
          <a:lstStyle/>
          <a:p>
            <a:pPr marL="0" indent="0" algn="l">
              <a:lnSpc>
                <a:spcPts val="1950"/>
              </a:lnSpc>
              <a:buNone/>
            </a:pPr>
            <a:r>
              <a:rPr lang="en-US" sz="1550" b="1" dirty="0">
                <a:solidFill>
                  <a:srgbClr val="E1E5CD"/>
                </a:solidFill>
                <a:latin typeface="Outfit Bold" pitchFamily="34" charset="0"/>
                <a:ea typeface="Outfit Bold" pitchFamily="34" charset="-122"/>
                <a:cs typeface="Outfit Bold" pitchFamily="34" charset="-120"/>
              </a:rPr>
              <a:t>Capstone Project: Synthesize &amp; Defend</a:t>
            </a:r>
            <a:endParaRPr lang="en-US" sz="1550" dirty="0"/>
          </a:p>
        </p:txBody>
      </p:sp>
      <p:sp>
        <p:nvSpPr>
          <p:cNvPr id="12" name="Text 9"/>
          <p:cNvSpPr/>
          <p:nvPr/>
        </p:nvSpPr>
        <p:spPr>
          <a:xfrm>
            <a:off x="7487007" y="1430655"/>
            <a:ext cx="4094678" cy="646152"/>
          </a:xfrm>
          <a:prstGeom prst="rect">
            <a:avLst/>
          </a:prstGeom>
          <a:noFill/>
          <a:ln/>
        </p:spPr>
        <p:txBody>
          <a:bodyPr wrap="square" lIns="0" tIns="0" rIns="0" bIns="0" rtlCol="0" anchor="t"/>
          <a:lstStyle/>
          <a:p>
            <a:pPr marL="0" indent="0" algn="l">
              <a:lnSpc>
                <a:spcPts val="1650"/>
              </a:lnSpc>
              <a:buNone/>
            </a:pPr>
            <a:r>
              <a:rPr lang="en-US" sz="1050" dirty="0">
                <a:solidFill>
                  <a:srgbClr val="C2C4B5"/>
                </a:solidFill>
                <a:latin typeface="Bitter" pitchFamily="34" charset="0"/>
                <a:ea typeface="Bitter" pitchFamily="34" charset="-122"/>
                <a:cs typeface="Bitter" pitchFamily="34" charset="-120"/>
              </a:rPr>
              <a:t>The culmination of your learning journey will be a comprehensive capstone project, allowing you to apply all acquired knowledge in a real-world context.</a:t>
            </a:r>
            <a:endParaRPr lang="en-US" sz="1050" dirty="0"/>
          </a:p>
        </p:txBody>
      </p:sp>
      <p:sp>
        <p:nvSpPr>
          <p:cNvPr id="13" name="Text 10"/>
          <p:cNvSpPr/>
          <p:nvPr/>
        </p:nvSpPr>
        <p:spPr>
          <a:xfrm>
            <a:off x="7487007" y="2197894"/>
            <a:ext cx="4094678" cy="430768"/>
          </a:xfrm>
          <a:prstGeom prst="rect">
            <a:avLst/>
          </a:prstGeom>
          <a:noFill/>
          <a:ln/>
        </p:spPr>
        <p:txBody>
          <a:bodyPr wrap="square" lIns="0" tIns="0" rIns="0" bIns="0" rtlCol="0" anchor="t"/>
          <a:lstStyle/>
          <a:p>
            <a:pPr marL="342900" indent="-342900" algn="l">
              <a:lnSpc>
                <a:spcPts val="1650"/>
              </a:lnSpc>
              <a:buSzPct val="100000"/>
              <a:buChar char="•"/>
            </a:pPr>
            <a:r>
              <a:rPr lang="en-US" sz="1050" dirty="0">
                <a:solidFill>
                  <a:srgbClr val="C2C4B5"/>
                </a:solidFill>
                <a:latin typeface="Bitter" pitchFamily="34" charset="0"/>
                <a:ea typeface="Bitter" pitchFamily="34" charset="-122"/>
                <a:cs typeface="Bitter" pitchFamily="34" charset="-120"/>
              </a:rPr>
              <a:t>Synthesize knowledge from the entire course into a practical project.</a:t>
            </a:r>
            <a:endParaRPr lang="en-US" sz="1050" dirty="0"/>
          </a:p>
        </p:txBody>
      </p:sp>
      <p:sp>
        <p:nvSpPr>
          <p:cNvPr id="14" name="Text 11"/>
          <p:cNvSpPr/>
          <p:nvPr/>
        </p:nvSpPr>
        <p:spPr>
          <a:xfrm>
            <a:off x="7487007" y="2675692"/>
            <a:ext cx="4094678" cy="430768"/>
          </a:xfrm>
          <a:prstGeom prst="rect">
            <a:avLst/>
          </a:prstGeom>
          <a:noFill/>
          <a:ln/>
        </p:spPr>
        <p:txBody>
          <a:bodyPr wrap="square" lIns="0" tIns="0" rIns="0" bIns="0" rtlCol="0" anchor="t"/>
          <a:lstStyle/>
          <a:p>
            <a:pPr marL="342900" indent="-342900" algn="l">
              <a:lnSpc>
                <a:spcPts val="1650"/>
              </a:lnSpc>
              <a:buSzPct val="100000"/>
              <a:buChar char="•"/>
            </a:pPr>
            <a:r>
              <a:rPr lang="en-US" sz="1050" dirty="0">
                <a:solidFill>
                  <a:srgbClr val="C2C4B5"/>
                </a:solidFill>
                <a:latin typeface="Bitter" pitchFamily="34" charset="0"/>
                <a:ea typeface="Bitter" pitchFamily="34" charset="-122"/>
                <a:cs typeface="Bitter" pitchFamily="34" charset="-120"/>
              </a:rPr>
              <a:t>Develop, present, and effectively defend a comprehensive digital taxation strategy.</a:t>
            </a:r>
            <a:endParaRPr lang="en-US" sz="1050" dirty="0"/>
          </a:p>
        </p:txBody>
      </p:sp>
      <p:pic>
        <p:nvPicPr>
          <p:cNvPr id="15" name="Image 1" descr="preencoded.png"/>
          <p:cNvPicPr>
            <a:picLocks noChangeAspect="1"/>
          </p:cNvPicPr>
          <p:nvPr/>
        </p:nvPicPr>
        <p:blipFill>
          <a:blip r:embed="rId4"/>
          <a:stretch>
            <a:fillRect/>
          </a:stretch>
        </p:blipFill>
        <p:spPr>
          <a:xfrm>
            <a:off x="7487007" y="3257907"/>
            <a:ext cx="4094678" cy="409467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1001</Words>
  <Application>Microsoft Office PowerPoint</Application>
  <PresentationFormat>Custom</PresentationFormat>
  <Paragraphs>127</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Bitter</vt:lpstr>
      <vt:lpstr>Outfit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STAR WORLD COMPUTER</dc:creator>
  <cp:lastModifiedBy>emmanuel kwame asirifi</cp:lastModifiedBy>
  <cp:revision>3</cp:revision>
  <dcterms:created xsi:type="dcterms:W3CDTF">2026-01-25T03:42:42Z</dcterms:created>
  <dcterms:modified xsi:type="dcterms:W3CDTF">2026-01-25T03:50:04Z</dcterms:modified>
</cp:coreProperties>
</file>